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ricolage Grotesque" panose="020B0605040402000204" pitchFamily="34" charset="0"/>
      <p:regular r:id="rId20"/>
    </p:embeddedFont>
    <p:embeddedFont>
      <p:font typeface="Bricolage Grotesque Bold" panose="020B0605040402000204" pitchFamily="34" charset="0"/>
      <p:regular r:id="rId21"/>
      <p:bold r:id="rId22"/>
    </p:embeddedFont>
    <p:embeddedFont>
      <p:font typeface="Calibri" panose="020F0502020204030204" pitchFamily="34" charset="0"/>
      <p:regular r:id="rId23"/>
      <p:bold r:id="rId24"/>
      <p:italic r:id="rId25"/>
      <p:boldItalic r:id="rId26"/>
    </p:embeddedFont>
    <p:embeddedFont>
      <p:font typeface="Canva Sans" panose="020B0503030501040103" pitchFamily="34" charset="0"/>
      <p:regular r:id="rId27"/>
    </p:embeddedFont>
    <p:embeddedFont>
      <p:font typeface="DM Sans Bold" pitchFamily="2" charset="77"/>
      <p:regular r:id="rId28"/>
      <p:bold r:id="rId29"/>
    </p:embeddedFont>
    <p:embeddedFont>
      <p:font typeface="Fira Sans" panose="020B0503050000020004" pitchFamily="34" charset="0"/>
      <p:regular r:id="rId30"/>
      <p:bold r:id="rId31"/>
      <p:italic r:id="rId32"/>
      <p:boldItalic r:id="rId33"/>
    </p:embeddedFont>
    <p:embeddedFont>
      <p:font typeface="Fira Sans Medium" panose="020F0502020204030204" pitchFamily="34" charset="0"/>
      <p:regular r:id="rId34"/>
      <p:italic r:id="rId35"/>
    </p:embeddedFont>
    <p:embeddedFont>
      <p:font typeface="Helvetica World" pitchFamily="2" charset="0"/>
      <p:regular r:id="rId36"/>
    </p:embeddedFont>
    <p:embeddedFont>
      <p:font typeface="HK Grotesk Medium" pitchFamily="2" charset="77"/>
      <p:regular r:id="rId37"/>
    </p:embeddedFont>
    <p:embeddedFont>
      <p:font typeface="HK Grotesk Semi-Bold" pitchFamily="2" charset="77"/>
      <p:regular r:id="rId38"/>
      <p:bold r:id="rId39"/>
    </p:embeddedFont>
    <p:embeddedFont>
      <p:font typeface="Inter" panose="020B0502030000000004" pitchFamily="34" charset="0"/>
      <p:regular r:id="rId40"/>
    </p:embeddedFont>
    <p:embeddedFont>
      <p:font typeface="Inter Bold" panose="020B0802030000000004" pitchFamily="34" charset="0"/>
      <p:regular r:id="rId41"/>
      <p:bold r:id="rId42"/>
    </p:embeddedFont>
    <p:embeddedFont>
      <p:font typeface="TT Norms" panose="02000503030000020003" pitchFamily="2" charset="0"/>
      <p:regular r:id="rId43"/>
    </p:embeddedFont>
    <p:embeddedFont>
      <p:font typeface="TT Norms Bold" panose="02000803030000020004" pitchFamily="2" charset="0"/>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16" autoAdjust="0"/>
  </p:normalViewPr>
  <p:slideViewPr>
    <p:cSldViewPr>
      <p:cViewPr varScale="1">
        <p:scale>
          <a:sx n="79" d="100"/>
          <a:sy n="79" d="100"/>
        </p:scale>
        <p:origin x="264" y="2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presProps" Target="presProps.xml"/><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hyperlink" Target="https://www.projectpro.io/article/how-big-data-analysis-helped-increase-walmarts-sales-turnover/109" TargetMode="External"/><Relationship Id="rId13" Type="http://schemas.openxmlformats.org/officeDocument/2006/relationships/hyperlink" Target="https://theacsi.org/news-and-resources/press-releases/2025/01/28/press-release-retail-and-consumer-shipping-study-2025/" TargetMode="External"/><Relationship Id="rId18" Type="http://schemas.openxmlformats.org/officeDocument/2006/relationships/hyperlink" Target="https://www.mytotalretail.com/article/retails-ai-ambitions-are-high-their-data-readiness-isnt/" TargetMode="External"/><Relationship Id="rId3" Type="http://schemas.openxmlformats.org/officeDocument/2006/relationships/hyperlink" Target="https://thunderbit.com/blog/walmart-stats" TargetMode="External"/><Relationship Id="rId21" Type="http://schemas.openxmlformats.org/officeDocument/2006/relationships/hyperlink" Target="https://www.askattest.com/blog/articles/2025-consumer-adoption-of-ai-report" TargetMode="External"/><Relationship Id="rId7" Type="http://schemas.openxmlformats.org/officeDocument/2006/relationships/hyperlink" Target="https://public.walmart.com/content/walmart-global-tech/en_us/blog/post/walmarts-ai-powered-inventory-system-brightens-the-holidays.html" TargetMode="External"/><Relationship Id="rId12" Type="http://schemas.openxmlformats.org/officeDocument/2006/relationships/hyperlink" Target="https://content-na1.emarketer.com/in-store-retail-media-2025" TargetMode="External"/><Relationship Id="rId17" Type="http://schemas.openxmlformats.org/officeDocument/2006/relationships/hyperlink" Target="https://www.omnisend.com/latest-news/two-thirds-of-shoppers-say-no-to-ai-shopping-assistants-trust-issues-could-slow-retails-ai-revolution/" TargetMode="External"/><Relationship Id="rId2" Type="http://schemas.openxmlformats.org/officeDocument/2006/relationships/image" Target="../media/image2.png"/><Relationship Id="rId16" Type="http://schemas.openxmlformats.org/officeDocument/2006/relationships/hyperlink" Target="https://business.adobe.com/blog/generative-ai-powered-shopping-rises-with-traffic-to-retail-sites" TargetMode="External"/><Relationship Id="rId20" Type="http://schemas.openxmlformats.org/officeDocument/2006/relationships/hyperlink" Target="https://iapp.org/resources/article/consumer-perspectives-of-privacy-and-ai/" TargetMode="External"/><Relationship Id="rId1" Type="http://schemas.openxmlformats.org/officeDocument/2006/relationships/slideLayout" Target="../slideLayouts/slideLayout7.xml"/><Relationship Id="rId6" Type="http://schemas.openxmlformats.org/officeDocument/2006/relationships/hyperlink" Target="https://www.walmartdataventures.com/content/walmartdataventures/en_us/insights/articles/introducing-channel-performance-segmentation-in-shopper-behavior.html/" TargetMode="External"/><Relationship Id="rId11" Type="http://schemas.openxmlformats.org/officeDocument/2006/relationships/hyperlink" Target="https://content-na1.emarketer.com/walmart-investments-value-genai-advertising-paid-off-2024" TargetMode="External"/><Relationship Id="rId24" Type="http://schemas.openxmlformats.org/officeDocument/2006/relationships/hyperlink" Target="https://www.fibre2fashion.com/news/retail-industry/ai-investments-surge-in-us-retail-yet-readiness-remains-low-report-304440-newsdetails.htm" TargetMode="External"/><Relationship Id="rId5" Type="http://schemas.openxmlformats.org/officeDocument/2006/relationships/hyperlink" Target="https://www.businessdasher.com/walmart-statistics/" TargetMode="External"/><Relationship Id="rId15" Type="http://schemas.openxmlformats.org/officeDocument/2006/relationships/hyperlink" Target="https://chatgpt.com" TargetMode="External"/><Relationship Id="rId23" Type="http://schemas.openxmlformats.org/officeDocument/2006/relationships/hyperlink" Target="https://www.xcubelabs.com/blog/agentic-ai-in-retail-real-world-examples-and-case-studies/" TargetMode="External"/><Relationship Id="rId10" Type="http://schemas.openxmlformats.org/officeDocument/2006/relationships/hyperlink" Target="https://corporate.walmart.com/news/2025/06/04/walmarts-retail-rewired-report-2025-agentic-ai-at-the-heart-of-retail-transformation" TargetMode="External"/><Relationship Id="rId19" Type="http://schemas.openxmlformats.org/officeDocument/2006/relationships/hyperlink" Target="https://www.riskified.com/press/global-study-73-of-shoppers-using-ai-in-shopping-journey-but-merchants-face-new-agentic-commerce-risks/" TargetMode="External"/><Relationship Id="rId4" Type="http://schemas.openxmlformats.org/officeDocument/2006/relationships/hyperlink" Target="https://businessmodelanalyst.com/walmart-target-market/" TargetMode="External"/><Relationship Id="rId9" Type="http://schemas.openxmlformats.org/officeDocument/2006/relationships/hyperlink" Target="https://www.foodnavigator-usa.com/Article/2025/01/28/supermarket-satisfaction-holds-steady-in-2024/" TargetMode="External"/><Relationship Id="rId14" Type="http://schemas.openxmlformats.org/officeDocument/2006/relationships/hyperlink" Target="https://www.mckinsey.com/industries/consumer-packaged-goods/our-insights/state-of-consumer" TargetMode="External"/><Relationship Id="rId22" Type="http://schemas.openxmlformats.org/officeDocument/2006/relationships/hyperlink" Target="https://www.retaildive.com/news/ai-retail-shopping-assistants-consumer-trust/753687/"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10"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690EF"/>
        </a:solidFill>
        <a:effectLst/>
      </p:bgPr>
    </p:bg>
    <p:spTree>
      <p:nvGrpSpPr>
        <p:cNvPr id="1" name=""/>
        <p:cNvGrpSpPr/>
        <p:nvPr/>
      </p:nvGrpSpPr>
      <p:grpSpPr>
        <a:xfrm>
          <a:off x="0" y="0"/>
          <a:ext cx="0" cy="0"/>
          <a:chOff x="0" y="0"/>
          <a:chExt cx="0" cy="0"/>
        </a:xfrm>
      </p:grpSpPr>
      <p:grpSp>
        <p:nvGrpSpPr>
          <p:cNvPr id="2" name="Group 2"/>
          <p:cNvGrpSpPr/>
          <p:nvPr/>
        </p:nvGrpSpPr>
        <p:grpSpPr>
          <a:xfrm>
            <a:off x="8149153" y="0"/>
            <a:ext cx="10138847" cy="10287000"/>
            <a:chOff x="0" y="0"/>
            <a:chExt cx="13518463" cy="13716000"/>
          </a:xfrm>
        </p:grpSpPr>
        <p:sp>
          <p:nvSpPr>
            <p:cNvPr id="3" name="AutoShape 3"/>
            <p:cNvSpPr/>
            <p:nvPr/>
          </p:nvSpPr>
          <p:spPr>
            <a:xfrm flipV="1">
              <a:off x="6759879"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4" name="AutoShape 4"/>
            <p:cNvSpPr/>
            <p:nvPr/>
          </p:nvSpPr>
          <p:spPr>
            <a:xfrm flipV="1">
              <a:off x="7603227"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5" name="AutoShape 5"/>
            <p:cNvSpPr/>
            <p:nvPr/>
          </p:nvSpPr>
          <p:spPr>
            <a:xfrm flipV="1">
              <a:off x="8446302"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6" name="AutoShape 6"/>
            <p:cNvSpPr/>
            <p:nvPr/>
          </p:nvSpPr>
          <p:spPr>
            <a:xfrm flipV="1">
              <a:off x="9289650"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7" name="AutoShape 7"/>
            <p:cNvSpPr/>
            <p:nvPr/>
          </p:nvSpPr>
          <p:spPr>
            <a:xfrm flipV="1">
              <a:off x="10136568"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8" name="AutoShape 8"/>
            <p:cNvSpPr/>
            <p:nvPr/>
          </p:nvSpPr>
          <p:spPr>
            <a:xfrm flipV="1">
              <a:off x="10979916"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9" name="AutoShape 9"/>
            <p:cNvSpPr/>
            <p:nvPr/>
          </p:nvSpPr>
          <p:spPr>
            <a:xfrm flipV="1">
              <a:off x="11822992"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0" name="AutoShape 10"/>
            <p:cNvSpPr/>
            <p:nvPr/>
          </p:nvSpPr>
          <p:spPr>
            <a:xfrm flipV="1">
              <a:off x="12666339"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1" name="AutoShape 11"/>
            <p:cNvSpPr/>
            <p:nvPr/>
          </p:nvSpPr>
          <p:spPr>
            <a:xfrm flipV="1">
              <a:off x="13513257"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2" name="AutoShape 12"/>
            <p:cNvSpPr/>
            <p:nvPr/>
          </p:nvSpPr>
          <p:spPr>
            <a:xfrm flipV="1">
              <a:off x="5206"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848281"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1691629"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2538547"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3381895"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4224971"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5068318"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5915236" y="0"/>
              <a:ext cx="0" cy="13703335"/>
            </a:xfrm>
            <a:prstGeom prst="line">
              <a:avLst/>
            </a:prstGeom>
            <a:ln w="10411" cap="flat">
              <a:solidFill>
                <a:srgbClr val="287AFF"/>
              </a:solidFill>
              <a:prstDash val="solid"/>
              <a:headEnd type="none" w="sm" len="sm"/>
              <a:tailEnd type="none" w="sm" len="sm"/>
            </a:ln>
          </p:spPr>
          <p:txBody>
            <a:bodyPr/>
            <a:lstStyle/>
            <a:p>
              <a:endParaRPr lang="en-IN"/>
            </a:p>
          </p:txBody>
        </p:sp>
      </p:grpSp>
      <p:grpSp>
        <p:nvGrpSpPr>
          <p:cNvPr id="20" name="Group 20"/>
          <p:cNvGrpSpPr/>
          <p:nvPr/>
        </p:nvGrpSpPr>
        <p:grpSpPr>
          <a:xfrm>
            <a:off x="-11402237" y="-2110393"/>
            <a:ext cx="15715118" cy="1571511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solidFill>
          </p:spPr>
          <p:txBody>
            <a:bodyPr/>
            <a:lstStyle/>
            <a:p>
              <a:endParaRPr lang="en-I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036838" y="-3448231"/>
            <a:ext cx="15715118" cy="1571511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9BF5"/>
            </a:solidFill>
          </p:spPr>
          <p:txBody>
            <a:bodyPr/>
            <a:lstStyle/>
            <a:p>
              <a:endParaRPr lang="en-I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759170" y="-2711585"/>
            <a:ext cx="15715118" cy="1571511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I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8436334" y="2372280"/>
            <a:ext cx="9194406" cy="7401497"/>
          </a:xfrm>
          <a:custGeom>
            <a:avLst/>
            <a:gdLst/>
            <a:ahLst/>
            <a:cxnLst/>
            <a:rect l="l" t="t" r="r" b="b"/>
            <a:pathLst>
              <a:path w="9194406" h="7401497">
                <a:moveTo>
                  <a:pt x="0" y="0"/>
                </a:moveTo>
                <a:lnTo>
                  <a:pt x="9194406" y="0"/>
                </a:lnTo>
                <a:lnTo>
                  <a:pt x="9194406" y="7401496"/>
                </a:lnTo>
                <a:lnTo>
                  <a:pt x="0" y="7401496"/>
                </a:lnTo>
                <a:lnTo>
                  <a:pt x="0" y="0"/>
                </a:lnTo>
                <a:close/>
              </a:path>
            </a:pathLst>
          </a:custGeom>
          <a:blipFill>
            <a:blip r:embed="rId2"/>
            <a:stretch>
              <a:fillRect/>
            </a:stretch>
          </a:blipFill>
        </p:spPr>
        <p:txBody>
          <a:bodyPr/>
          <a:lstStyle/>
          <a:p>
            <a:endParaRPr lang="en-IN"/>
          </a:p>
        </p:txBody>
      </p:sp>
      <p:sp>
        <p:nvSpPr>
          <p:cNvPr id="30" name="Freeform 30"/>
          <p:cNvSpPr/>
          <p:nvPr/>
        </p:nvSpPr>
        <p:spPr>
          <a:xfrm>
            <a:off x="1098389" y="1714166"/>
            <a:ext cx="2325393" cy="1578904"/>
          </a:xfrm>
          <a:custGeom>
            <a:avLst/>
            <a:gdLst/>
            <a:ahLst/>
            <a:cxnLst/>
            <a:rect l="l" t="t" r="r" b="b"/>
            <a:pathLst>
              <a:path w="2325393" h="1578904">
                <a:moveTo>
                  <a:pt x="0" y="0"/>
                </a:moveTo>
                <a:lnTo>
                  <a:pt x="2325393" y="0"/>
                </a:lnTo>
                <a:lnTo>
                  <a:pt x="2325393" y="1578904"/>
                </a:lnTo>
                <a:lnTo>
                  <a:pt x="0" y="1578904"/>
                </a:lnTo>
                <a:lnTo>
                  <a:pt x="0" y="0"/>
                </a:lnTo>
                <a:close/>
              </a:path>
            </a:pathLst>
          </a:custGeom>
          <a:blipFill>
            <a:blip r:embed="rId3"/>
            <a:stretch>
              <a:fillRect/>
            </a:stretch>
          </a:blipFill>
        </p:spPr>
        <p:txBody>
          <a:bodyPr/>
          <a:lstStyle/>
          <a:p>
            <a:endParaRPr lang="en-IN"/>
          </a:p>
        </p:txBody>
      </p:sp>
      <p:sp>
        <p:nvSpPr>
          <p:cNvPr id="31" name="TextBox 31"/>
          <p:cNvSpPr txBox="1"/>
          <p:nvPr/>
        </p:nvSpPr>
        <p:spPr>
          <a:xfrm>
            <a:off x="1028700" y="3407370"/>
            <a:ext cx="7120453" cy="1343025"/>
          </a:xfrm>
          <a:prstGeom prst="rect">
            <a:avLst/>
          </a:prstGeom>
        </p:spPr>
        <p:txBody>
          <a:bodyPr lIns="0" tIns="0" rIns="0" bIns="0" rtlCol="0" anchor="t">
            <a:spAutoFit/>
          </a:bodyPr>
          <a:lstStyle/>
          <a:p>
            <a:pPr algn="l">
              <a:lnSpc>
                <a:spcPts val="10559"/>
              </a:lnSpc>
            </a:pPr>
            <a:r>
              <a:rPr lang="en-US" sz="8799" b="1">
                <a:solidFill>
                  <a:srgbClr val="231F20"/>
                </a:solidFill>
                <a:latin typeface="Bricolage Grotesque Bold"/>
                <a:ea typeface="Bricolage Grotesque Bold"/>
                <a:cs typeface="Bricolage Grotesque Bold"/>
                <a:sym typeface="Bricolage Grotesque Bold"/>
              </a:rPr>
              <a:t>User</a:t>
            </a:r>
          </a:p>
        </p:txBody>
      </p:sp>
      <p:sp>
        <p:nvSpPr>
          <p:cNvPr id="32" name="TextBox 32"/>
          <p:cNvSpPr txBox="1"/>
          <p:nvPr/>
        </p:nvSpPr>
        <p:spPr>
          <a:xfrm>
            <a:off x="1028700" y="4626570"/>
            <a:ext cx="7120453" cy="1343025"/>
          </a:xfrm>
          <a:prstGeom prst="rect">
            <a:avLst/>
          </a:prstGeom>
        </p:spPr>
        <p:txBody>
          <a:bodyPr lIns="0" tIns="0" rIns="0" bIns="0" rtlCol="0" anchor="t">
            <a:spAutoFit/>
          </a:bodyPr>
          <a:lstStyle/>
          <a:p>
            <a:pPr algn="l">
              <a:lnSpc>
                <a:spcPts val="10559"/>
              </a:lnSpc>
            </a:pPr>
            <a:r>
              <a:rPr lang="en-US" sz="8799">
                <a:solidFill>
                  <a:srgbClr val="287AFF"/>
                </a:solidFill>
                <a:latin typeface="Bricolage Grotesque"/>
                <a:ea typeface="Bricolage Grotesque"/>
                <a:cs typeface="Bricolage Grotesque"/>
                <a:sym typeface="Bricolage Grotesque"/>
              </a:rPr>
              <a:t>Analysis</a:t>
            </a:r>
          </a:p>
        </p:txBody>
      </p:sp>
      <p:sp>
        <p:nvSpPr>
          <p:cNvPr id="33" name="TextBox 33"/>
          <p:cNvSpPr txBox="1"/>
          <p:nvPr/>
        </p:nvSpPr>
        <p:spPr>
          <a:xfrm>
            <a:off x="1028700" y="6045240"/>
            <a:ext cx="6568362" cy="2579489"/>
          </a:xfrm>
          <a:prstGeom prst="rect">
            <a:avLst/>
          </a:prstGeom>
        </p:spPr>
        <p:txBody>
          <a:bodyPr lIns="0" tIns="0" rIns="0" bIns="0" rtlCol="0" anchor="t">
            <a:spAutoFit/>
          </a:bodyPr>
          <a:lstStyle/>
          <a:p>
            <a:pPr algn="l">
              <a:lnSpc>
                <a:spcPts val="3359"/>
              </a:lnSpc>
            </a:pPr>
            <a:r>
              <a:rPr lang="en-US" sz="2399" dirty="0">
                <a:solidFill>
                  <a:srgbClr val="545454"/>
                </a:solidFill>
                <a:latin typeface="Inter"/>
                <a:ea typeface="Inter"/>
                <a:cs typeface="Inter"/>
                <a:sym typeface="Inter"/>
              </a:rPr>
              <a:t>Team 6:</a:t>
            </a:r>
          </a:p>
          <a:p>
            <a:pPr>
              <a:lnSpc>
                <a:spcPts val="3359"/>
              </a:lnSpc>
            </a:pPr>
            <a:r>
              <a:rPr lang="en-US" sz="2399" dirty="0" err="1">
                <a:solidFill>
                  <a:srgbClr val="545454"/>
                </a:solidFill>
                <a:latin typeface="Inter"/>
                <a:ea typeface="Inter"/>
                <a:cs typeface="Inter"/>
                <a:sym typeface="Inter"/>
              </a:rPr>
              <a:t>Vraj</a:t>
            </a:r>
            <a:r>
              <a:rPr lang="en-US" sz="2399" dirty="0">
                <a:solidFill>
                  <a:srgbClr val="545454"/>
                </a:solidFill>
                <a:latin typeface="Inter"/>
                <a:ea typeface="Inter"/>
                <a:cs typeface="Inter"/>
                <a:sym typeface="Inter"/>
              </a:rPr>
              <a:t> </a:t>
            </a:r>
            <a:r>
              <a:rPr lang="en-US" sz="2399" dirty="0" err="1">
                <a:solidFill>
                  <a:srgbClr val="545454"/>
                </a:solidFill>
                <a:latin typeface="Inter"/>
                <a:ea typeface="Inter"/>
                <a:cs typeface="Inter"/>
                <a:sym typeface="Inter"/>
              </a:rPr>
              <a:t>Deriya</a:t>
            </a:r>
            <a:endParaRPr lang="en-US" sz="2399" dirty="0">
              <a:solidFill>
                <a:srgbClr val="545454"/>
              </a:solidFill>
              <a:latin typeface="Inter"/>
              <a:ea typeface="Inter"/>
              <a:cs typeface="Inter"/>
              <a:sym typeface="Inter"/>
            </a:endParaRPr>
          </a:p>
          <a:p>
            <a:pPr algn="l">
              <a:lnSpc>
                <a:spcPts val="3359"/>
              </a:lnSpc>
            </a:pPr>
            <a:r>
              <a:rPr lang="en-US" sz="2399" dirty="0" err="1">
                <a:solidFill>
                  <a:srgbClr val="545454"/>
                </a:solidFill>
                <a:latin typeface="Inter"/>
                <a:ea typeface="Inter"/>
                <a:cs typeface="Inter"/>
                <a:sym typeface="Inter"/>
              </a:rPr>
              <a:t>Riyazul</a:t>
            </a:r>
            <a:r>
              <a:rPr lang="en-US" sz="2399" dirty="0">
                <a:solidFill>
                  <a:srgbClr val="545454"/>
                </a:solidFill>
                <a:latin typeface="Inter"/>
                <a:ea typeface="Inter"/>
                <a:cs typeface="Inter"/>
                <a:sym typeface="Inter"/>
              </a:rPr>
              <a:t> Ansari</a:t>
            </a:r>
          </a:p>
          <a:p>
            <a:pPr algn="l">
              <a:lnSpc>
                <a:spcPts val="3359"/>
              </a:lnSpc>
            </a:pPr>
            <a:r>
              <a:rPr lang="en-US" sz="2399" dirty="0" err="1">
                <a:solidFill>
                  <a:srgbClr val="545454"/>
                </a:solidFill>
                <a:latin typeface="Inter"/>
                <a:ea typeface="Inter"/>
                <a:cs typeface="Inter"/>
                <a:sym typeface="Inter"/>
              </a:rPr>
              <a:t>Mihika</a:t>
            </a:r>
            <a:r>
              <a:rPr lang="en-US" sz="2399" dirty="0">
                <a:solidFill>
                  <a:srgbClr val="545454"/>
                </a:solidFill>
                <a:latin typeface="Inter"/>
                <a:ea typeface="Inter"/>
                <a:cs typeface="Inter"/>
                <a:sym typeface="Inter"/>
              </a:rPr>
              <a:t> </a:t>
            </a:r>
            <a:r>
              <a:rPr lang="en-US" sz="2399" dirty="0" err="1">
                <a:solidFill>
                  <a:srgbClr val="545454"/>
                </a:solidFill>
                <a:latin typeface="Inter"/>
                <a:ea typeface="Inter"/>
                <a:cs typeface="Inter"/>
                <a:sym typeface="Inter"/>
              </a:rPr>
              <a:t>Bodke</a:t>
            </a:r>
            <a:endParaRPr lang="en-US" sz="2399" dirty="0">
              <a:solidFill>
                <a:srgbClr val="545454"/>
              </a:solidFill>
              <a:latin typeface="Inter"/>
              <a:ea typeface="Inter"/>
              <a:cs typeface="Inter"/>
              <a:sym typeface="Inter"/>
            </a:endParaRPr>
          </a:p>
          <a:p>
            <a:pPr algn="l">
              <a:lnSpc>
                <a:spcPts val="3359"/>
              </a:lnSpc>
            </a:pPr>
            <a:r>
              <a:rPr lang="en-US" sz="2399" dirty="0">
                <a:solidFill>
                  <a:srgbClr val="545454"/>
                </a:solidFill>
                <a:latin typeface="Inter"/>
                <a:ea typeface="Inter"/>
                <a:cs typeface="Inter"/>
                <a:sym typeface="Inter"/>
              </a:rPr>
              <a:t>Yvonne Yang</a:t>
            </a:r>
          </a:p>
          <a:p>
            <a:pPr algn="l">
              <a:lnSpc>
                <a:spcPts val="3359"/>
              </a:lnSpc>
            </a:pPr>
            <a:r>
              <a:rPr lang="en-US" sz="2399" dirty="0">
                <a:solidFill>
                  <a:srgbClr val="545454"/>
                </a:solidFill>
                <a:latin typeface="Inter"/>
                <a:ea typeface="Inter"/>
                <a:cs typeface="Inter"/>
                <a:sym typeface="Inter"/>
              </a:rPr>
              <a:t>Sai Kiran </a:t>
            </a:r>
            <a:r>
              <a:rPr lang="en-US" sz="2399" dirty="0" err="1">
                <a:solidFill>
                  <a:srgbClr val="545454"/>
                </a:solidFill>
                <a:latin typeface="Inter"/>
                <a:ea typeface="Inter"/>
                <a:cs typeface="Inter"/>
                <a:sym typeface="Inter"/>
              </a:rPr>
              <a:t>Billa</a:t>
            </a:r>
            <a:endParaRPr lang="en-US" sz="2399" dirty="0">
              <a:solidFill>
                <a:srgbClr val="545454"/>
              </a:solidFill>
              <a:latin typeface="Inter"/>
              <a:ea typeface="Inter"/>
              <a:cs typeface="Inter"/>
              <a:sym typeface="Inter"/>
            </a:endParaRPr>
          </a:p>
        </p:txBody>
      </p:sp>
      <p:sp>
        <p:nvSpPr>
          <p:cNvPr id="34" name="TextBox 34"/>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12055265"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Walmart User Shopping</a:t>
            </a:r>
          </a:p>
        </p:txBody>
      </p:sp>
      <p:sp>
        <p:nvSpPr>
          <p:cNvPr id="3" name="TextBox 3"/>
          <p:cNvSpPr txBox="1"/>
          <p:nvPr/>
        </p:nvSpPr>
        <p:spPr>
          <a:xfrm>
            <a:off x="1028700" y="2238375"/>
            <a:ext cx="10968547"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&amp; Interaction Behavior</a:t>
            </a:r>
          </a:p>
        </p:txBody>
      </p:sp>
      <p:grpSp>
        <p:nvGrpSpPr>
          <p:cNvPr id="4" name="Group 4"/>
          <p:cNvGrpSpPr/>
          <p:nvPr/>
        </p:nvGrpSpPr>
        <p:grpSpPr>
          <a:xfrm>
            <a:off x="13832008" y="-785642"/>
            <a:ext cx="8273562" cy="4166261"/>
            <a:chOff x="0" y="0"/>
            <a:chExt cx="2824226" cy="1422176"/>
          </a:xfrm>
        </p:grpSpPr>
        <p:sp>
          <p:nvSpPr>
            <p:cNvPr id="5" name="Freeform 5"/>
            <p:cNvSpPr/>
            <p:nvPr/>
          </p:nvSpPr>
          <p:spPr>
            <a:xfrm>
              <a:off x="0" y="0"/>
              <a:ext cx="2824226" cy="1422176"/>
            </a:xfrm>
            <a:custGeom>
              <a:avLst/>
              <a:gdLst/>
              <a:ahLst/>
              <a:cxnLst/>
              <a:rect l="l" t="t" r="r" b="b"/>
              <a:pathLst>
                <a:path w="2824226" h="1422176">
                  <a:moveTo>
                    <a:pt x="93574" y="0"/>
                  </a:moveTo>
                  <a:lnTo>
                    <a:pt x="2730652" y="0"/>
                  </a:lnTo>
                  <a:cubicBezTo>
                    <a:pt x="2755469" y="0"/>
                    <a:pt x="2779270" y="9859"/>
                    <a:pt x="2796818" y="27407"/>
                  </a:cubicBezTo>
                  <a:cubicBezTo>
                    <a:pt x="2814367" y="44956"/>
                    <a:pt x="2824226" y="68757"/>
                    <a:pt x="2824226" y="93574"/>
                  </a:cubicBezTo>
                  <a:lnTo>
                    <a:pt x="2824226" y="1328602"/>
                  </a:lnTo>
                  <a:cubicBezTo>
                    <a:pt x="2824226" y="1353419"/>
                    <a:pt x="2814367" y="1377220"/>
                    <a:pt x="2796818" y="1394769"/>
                  </a:cubicBezTo>
                  <a:cubicBezTo>
                    <a:pt x="2779270" y="1412317"/>
                    <a:pt x="2755469" y="1422176"/>
                    <a:pt x="2730652" y="1422176"/>
                  </a:cubicBezTo>
                  <a:lnTo>
                    <a:pt x="93574" y="1422176"/>
                  </a:lnTo>
                  <a:cubicBezTo>
                    <a:pt x="68757" y="1422176"/>
                    <a:pt x="44956" y="1412317"/>
                    <a:pt x="27407" y="1394769"/>
                  </a:cubicBezTo>
                  <a:cubicBezTo>
                    <a:pt x="9859" y="1377220"/>
                    <a:pt x="0" y="1353419"/>
                    <a:pt x="0" y="1328602"/>
                  </a:cubicBezTo>
                  <a:lnTo>
                    <a:pt x="0" y="93574"/>
                  </a:lnTo>
                  <a:cubicBezTo>
                    <a:pt x="0" y="68757"/>
                    <a:pt x="9859" y="44956"/>
                    <a:pt x="27407" y="27407"/>
                  </a:cubicBezTo>
                  <a:cubicBezTo>
                    <a:pt x="44956" y="9859"/>
                    <a:pt x="68757" y="0"/>
                    <a:pt x="93574" y="0"/>
                  </a:cubicBezTo>
                  <a:close/>
                </a:path>
              </a:pathLst>
            </a:custGeom>
            <a:solidFill>
              <a:srgbClr val="5690EF"/>
            </a:solidFill>
          </p:spPr>
          <p:txBody>
            <a:bodyPr/>
            <a:lstStyle/>
            <a:p>
              <a:endParaRPr lang="en-IN"/>
            </a:p>
          </p:txBody>
        </p:sp>
        <p:sp>
          <p:nvSpPr>
            <p:cNvPr id="6" name="TextBox 6"/>
            <p:cNvSpPr txBox="1"/>
            <p:nvPr/>
          </p:nvSpPr>
          <p:spPr>
            <a:xfrm>
              <a:off x="0" y="-38100"/>
              <a:ext cx="2824226" cy="1460276"/>
            </a:xfrm>
            <a:prstGeom prst="rect">
              <a:avLst/>
            </a:prstGeom>
          </p:spPr>
          <p:txBody>
            <a:bodyPr lIns="39195" tIns="39195" rIns="39195" bIns="39195" rtlCol="0" anchor="ctr"/>
            <a:lstStyle/>
            <a:p>
              <a:pPr algn="ctr">
                <a:lnSpc>
                  <a:spcPts val="2659"/>
                </a:lnSpc>
                <a:spcBef>
                  <a:spcPct val="0"/>
                </a:spcBef>
              </a:pPr>
              <a:endParaRPr/>
            </a:p>
          </p:txBody>
        </p:sp>
      </p:grpSp>
      <p:grpSp>
        <p:nvGrpSpPr>
          <p:cNvPr id="7" name="Group 7"/>
          <p:cNvGrpSpPr/>
          <p:nvPr/>
        </p:nvGrpSpPr>
        <p:grpSpPr>
          <a:xfrm>
            <a:off x="10853273" y="1946446"/>
            <a:ext cx="11577706" cy="12681981"/>
            <a:chOff x="0" y="0"/>
            <a:chExt cx="812800" cy="890324"/>
          </a:xfrm>
        </p:grpSpPr>
        <p:sp>
          <p:nvSpPr>
            <p:cNvPr id="8" name="Freeform 8"/>
            <p:cNvSpPr/>
            <p:nvPr/>
          </p:nvSpPr>
          <p:spPr>
            <a:xfrm>
              <a:off x="0" y="0"/>
              <a:ext cx="812800" cy="890324"/>
            </a:xfrm>
            <a:custGeom>
              <a:avLst/>
              <a:gdLst/>
              <a:ahLst/>
              <a:cxnLst/>
              <a:rect l="l" t="t" r="r" b="b"/>
              <a:pathLst>
                <a:path w="812800" h="890324">
                  <a:moveTo>
                    <a:pt x="406400" y="0"/>
                  </a:moveTo>
                  <a:cubicBezTo>
                    <a:pt x="181951" y="0"/>
                    <a:pt x="0" y="199306"/>
                    <a:pt x="0" y="445162"/>
                  </a:cubicBezTo>
                  <a:cubicBezTo>
                    <a:pt x="0" y="691018"/>
                    <a:pt x="181951" y="890324"/>
                    <a:pt x="406400" y="890324"/>
                  </a:cubicBezTo>
                  <a:cubicBezTo>
                    <a:pt x="630849" y="890324"/>
                    <a:pt x="812800" y="691018"/>
                    <a:pt x="812800" y="445162"/>
                  </a:cubicBezTo>
                  <a:cubicBezTo>
                    <a:pt x="812800" y="199306"/>
                    <a:pt x="630849" y="0"/>
                    <a:pt x="406400" y="0"/>
                  </a:cubicBezTo>
                  <a:close/>
                </a:path>
              </a:pathLst>
            </a:custGeom>
            <a:solidFill>
              <a:srgbClr val="5690EF">
                <a:alpha val="19608"/>
              </a:srgbClr>
            </a:solidFill>
          </p:spPr>
          <p:txBody>
            <a:bodyPr/>
            <a:lstStyle/>
            <a:p>
              <a:endParaRPr lang="en-IN"/>
            </a:p>
          </p:txBody>
        </p:sp>
        <p:sp>
          <p:nvSpPr>
            <p:cNvPr id="9" name="TextBox 9"/>
            <p:cNvSpPr txBox="1"/>
            <p:nvPr/>
          </p:nvSpPr>
          <p:spPr>
            <a:xfrm>
              <a:off x="76200" y="45368"/>
              <a:ext cx="660400" cy="761489"/>
            </a:xfrm>
            <a:prstGeom prst="rect">
              <a:avLst/>
            </a:prstGeom>
          </p:spPr>
          <p:txBody>
            <a:bodyPr lIns="39195" tIns="39195" rIns="39195" bIns="39195" rtlCol="0" anchor="ctr"/>
            <a:lstStyle/>
            <a:p>
              <a:pPr algn="ctr">
                <a:lnSpc>
                  <a:spcPts val="2659"/>
                </a:lnSpc>
              </a:pPr>
              <a:endParaRPr/>
            </a:p>
          </p:txBody>
        </p:sp>
      </p:grpSp>
      <p:grpSp>
        <p:nvGrpSpPr>
          <p:cNvPr id="10" name="Group 10"/>
          <p:cNvGrpSpPr/>
          <p:nvPr/>
        </p:nvGrpSpPr>
        <p:grpSpPr>
          <a:xfrm>
            <a:off x="11037000" y="8886197"/>
            <a:ext cx="7635189" cy="2312079"/>
            <a:chOff x="0" y="0"/>
            <a:chExt cx="2511839" cy="760632"/>
          </a:xfrm>
        </p:grpSpPr>
        <p:sp>
          <p:nvSpPr>
            <p:cNvPr id="11" name="Freeform 11"/>
            <p:cNvSpPr/>
            <p:nvPr/>
          </p:nvSpPr>
          <p:spPr>
            <a:xfrm>
              <a:off x="0" y="0"/>
              <a:ext cx="2511839" cy="760632"/>
            </a:xfrm>
            <a:custGeom>
              <a:avLst/>
              <a:gdLst/>
              <a:ahLst/>
              <a:cxnLst/>
              <a:rect l="l" t="t" r="r" b="b"/>
              <a:pathLst>
                <a:path w="2511839" h="760632">
                  <a:moveTo>
                    <a:pt x="101398" y="0"/>
                  </a:moveTo>
                  <a:lnTo>
                    <a:pt x="2410441" y="0"/>
                  </a:lnTo>
                  <a:cubicBezTo>
                    <a:pt x="2466441" y="0"/>
                    <a:pt x="2511839" y="45397"/>
                    <a:pt x="2511839" y="101398"/>
                  </a:cubicBezTo>
                  <a:lnTo>
                    <a:pt x="2511839" y="659234"/>
                  </a:lnTo>
                  <a:cubicBezTo>
                    <a:pt x="2511839" y="715235"/>
                    <a:pt x="2466441" y="760632"/>
                    <a:pt x="2410441" y="760632"/>
                  </a:cubicBezTo>
                  <a:lnTo>
                    <a:pt x="101398" y="760632"/>
                  </a:lnTo>
                  <a:cubicBezTo>
                    <a:pt x="74505" y="760632"/>
                    <a:pt x="48715" y="749949"/>
                    <a:pt x="29699" y="730933"/>
                  </a:cubicBezTo>
                  <a:cubicBezTo>
                    <a:pt x="10683" y="711917"/>
                    <a:pt x="0" y="686127"/>
                    <a:pt x="0" y="659234"/>
                  </a:cubicBezTo>
                  <a:lnTo>
                    <a:pt x="0" y="101398"/>
                  </a:lnTo>
                  <a:cubicBezTo>
                    <a:pt x="0" y="45397"/>
                    <a:pt x="45397" y="0"/>
                    <a:pt x="101398" y="0"/>
                  </a:cubicBezTo>
                  <a:close/>
                </a:path>
              </a:pathLst>
            </a:custGeom>
            <a:solidFill>
              <a:srgbClr val="5690EF"/>
            </a:solidFill>
          </p:spPr>
          <p:txBody>
            <a:bodyPr/>
            <a:lstStyle/>
            <a:p>
              <a:endParaRPr lang="en-IN"/>
            </a:p>
          </p:txBody>
        </p:sp>
        <p:sp>
          <p:nvSpPr>
            <p:cNvPr id="12" name="TextBox 12"/>
            <p:cNvSpPr txBox="1"/>
            <p:nvPr/>
          </p:nvSpPr>
          <p:spPr>
            <a:xfrm>
              <a:off x="0" y="-38100"/>
              <a:ext cx="2511839" cy="798732"/>
            </a:xfrm>
            <a:prstGeom prst="rect">
              <a:avLst/>
            </a:prstGeom>
          </p:spPr>
          <p:txBody>
            <a:bodyPr lIns="39195" tIns="39195" rIns="39195" bIns="39195" rtlCol="0" anchor="ctr"/>
            <a:lstStyle/>
            <a:p>
              <a:pPr algn="ctr">
                <a:lnSpc>
                  <a:spcPts val="2659"/>
                </a:lnSpc>
                <a:spcBef>
                  <a:spcPct val="0"/>
                </a:spcBef>
              </a:pPr>
              <a:endParaRPr/>
            </a:p>
          </p:txBody>
        </p:sp>
      </p:grpSp>
      <p:grpSp>
        <p:nvGrpSpPr>
          <p:cNvPr id="13" name="Group 13"/>
          <p:cNvGrpSpPr/>
          <p:nvPr/>
        </p:nvGrpSpPr>
        <p:grpSpPr>
          <a:xfrm>
            <a:off x="11651722" y="8817183"/>
            <a:ext cx="6410589" cy="167558"/>
            <a:chOff x="0" y="0"/>
            <a:chExt cx="3007894" cy="78619"/>
          </a:xfrm>
        </p:grpSpPr>
        <p:sp>
          <p:nvSpPr>
            <p:cNvPr id="14" name="Freeform 14"/>
            <p:cNvSpPr/>
            <p:nvPr/>
          </p:nvSpPr>
          <p:spPr>
            <a:xfrm>
              <a:off x="0" y="0"/>
              <a:ext cx="3007894" cy="78619"/>
            </a:xfrm>
            <a:custGeom>
              <a:avLst/>
              <a:gdLst/>
              <a:ahLst/>
              <a:cxnLst/>
              <a:rect l="l" t="t" r="r" b="b"/>
              <a:pathLst>
                <a:path w="3007894" h="78619">
                  <a:moveTo>
                    <a:pt x="1503947" y="0"/>
                  </a:moveTo>
                  <a:cubicBezTo>
                    <a:pt x="673340" y="0"/>
                    <a:pt x="0" y="17600"/>
                    <a:pt x="0" y="39310"/>
                  </a:cubicBezTo>
                  <a:cubicBezTo>
                    <a:pt x="0" y="61020"/>
                    <a:pt x="673340" y="78619"/>
                    <a:pt x="1503947" y="78619"/>
                  </a:cubicBezTo>
                  <a:cubicBezTo>
                    <a:pt x="2334554" y="78619"/>
                    <a:pt x="3007894" y="61020"/>
                    <a:pt x="3007894" y="39310"/>
                  </a:cubicBezTo>
                  <a:cubicBezTo>
                    <a:pt x="3007894" y="17600"/>
                    <a:pt x="2334554" y="0"/>
                    <a:pt x="1503947" y="0"/>
                  </a:cubicBezTo>
                  <a:close/>
                </a:path>
              </a:pathLst>
            </a:custGeom>
            <a:solidFill>
              <a:srgbClr val="FFFFFF"/>
            </a:solidFill>
            <a:ln w="9525" cap="sq">
              <a:solidFill>
                <a:srgbClr val="5690EF"/>
              </a:solidFill>
              <a:prstDash val="solid"/>
              <a:miter/>
            </a:ln>
          </p:spPr>
          <p:txBody>
            <a:bodyPr/>
            <a:lstStyle/>
            <a:p>
              <a:endParaRPr lang="en-IN"/>
            </a:p>
          </p:txBody>
        </p:sp>
        <p:sp>
          <p:nvSpPr>
            <p:cNvPr id="15" name="TextBox 15"/>
            <p:cNvSpPr txBox="1"/>
            <p:nvPr/>
          </p:nvSpPr>
          <p:spPr>
            <a:xfrm>
              <a:off x="281990" y="-30729"/>
              <a:ext cx="2443914" cy="101978"/>
            </a:xfrm>
            <a:prstGeom prst="rect">
              <a:avLst/>
            </a:prstGeom>
          </p:spPr>
          <p:txBody>
            <a:bodyPr lIns="39195" tIns="39195" rIns="39195" bIns="39195" rtlCol="0" anchor="ctr"/>
            <a:lstStyle/>
            <a:p>
              <a:pPr algn="ctr">
                <a:lnSpc>
                  <a:spcPts val="2659"/>
                </a:lnSpc>
              </a:pPr>
              <a:endParaRPr/>
            </a:p>
          </p:txBody>
        </p:sp>
      </p:grpSp>
      <p:sp>
        <p:nvSpPr>
          <p:cNvPr id="16" name="Freeform 16"/>
          <p:cNvSpPr/>
          <p:nvPr/>
        </p:nvSpPr>
        <p:spPr>
          <a:xfrm>
            <a:off x="11498627" y="3501721"/>
            <a:ext cx="6470162" cy="5315462"/>
          </a:xfrm>
          <a:custGeom>
            <a:avLst/>
            <a:gdLst/>
            <a:ahLst/>
            <a:cxnLst/>
            <a:rect l="l" t="t" r="r" b="b"/>
            <a:pathLst>
              <a:path w="6470162" h="5315462">
                <a:moveTo>
                  <a:pt x="0" y="0"/>
                </a:moveTo>
                <a:lnTo>
                  <a:pt x="6470162" y="0"/>
                </a:lnTo>
                <a:lnTo>
                  <a:pt x="6470162" y="5315462"/>
                </a:lnTo>
                <a:lnTo>
                  <a:pt x="0" y="5315462"/>
                </a:lnTo>
                <a:lnTo>
                  <a:pt x="0" y="0"/>
                </a:lnTo>
                <a:close/>
              </a:path>
            </a:pathLst>
          </a:custGeom>
          <a:blipFill>
            <a:blip r:embed="rId2"/>
            <a:stretch>
              <a:fillRect l="-4768" r="-4768"/>
            </a:stretch>
          </a:blipFill>
        </p:spPr>
        <p:txBody>
          <a:bodyPr/>
          <a:lstStyle/>
          <a:p>
            <a:endParaRPr lang="en-IN"/>
          </a:p>
        </p:txBody>
      </p:sp>
      <p:sp>
        <p:nvSpPr>
          <p:cNvPr id="17" name="Freeform 17"/>
          <p:cNvSpPr/>
          <p:nvPr/>
        </p:nvSpPr>
        <p:spPr>
          <a:xfrm>
            <a:off x="854113" y="3408984"/>
            <a:ext cx="6007720" cy="6351552"/>
          </a:xfrm>
          <a:custGeom>
            <a:avLst/>
            <a:gdLst/>
            <a:ahLst/>
            <a:cxnLst/>
            <a:rect l="l" t="t" r="r" b="b"/>
            <a:pathLst>
              <a:path w="6007720" h="6351552">
                <a:moveTo>
                  <a:pt x="0" y="0"/>
                </a:moveTo>
                <a:lnTo>
                  <a:pt x="6007720" y="0"/>
                </a:lnTo>
                <a:lnTo>
                  <a:pt x="6007720" y="6351552"/>
                </a:lnTo>
                <a:lnTo>
                  <a:pt x="0" y="6351552"/>
                </a:lnTo>
                <a:lnTo>
                  <a:pt x="0" y="0"/>
                </a:lnTo>
                <a:close/>
              </a:path>
            </a:pathLst>
          </a:custGeom>
          <a:blipFill>
            <a:blip r:embed="rId3"/>
            <a:stretch>
              <a:fillRect t="-536" b="-536"/>
            </a:stretch>
          </a:blipFill>
        </p:spPr>
        <p:txBody>
          <a:bodyPr/>
          <a:lstStyle/>
          <a:p>
            <a:endParaRPr lang="en-IN"/>
          </a:p>
        </p:txBody>
      </p:sp>
      <p:sp>
        <p:nvSpPr>
          <p:cNvPr id="18" name="TextBox 18"/>
          <p:cNvSpPr txBox="1"/>
          <p:nvPr/>
        </p:nvSpPr>
        <p:spPr>
          <a:xfrm>
            <a:off x="2288665" y="3617261"/>
            <a:ext cx="3265885" cy="5048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Inter"/>
                <a:ea typeface="Inter"/>
                <a:cs typeface="Inter"/>
                <a:sym typeface="Inter"/>
              </a:rPr>
              <a:t>Online</a:t>
            </a:r>
          </a:p>
        </p:txBody>
      </p:sp>
      <p:sp>
        <p:nvSpPr>
          <p:cNvPr id="19" name="Freeform 19"/>
          <p:cNvSpPr/>
          <p:nvPr/>
        </p:nvSpPr>
        <p:spPr>
          <a:xfrm>
            <a:off x="7466236" y="3408984"/>
            <a:ext cx="6007720" cy="6351552"/>
          </a:xfrm>
          <a:custGeom>
            <a:avLst/>
            <a:gdLst/>
            <a:ahLst/>
            <a:cxnLst/>
            <a:rect l="l" t="t" r="r" b="b"/>
            <a:pathLst>
              <a:path w="6007720" h="6351552">
                <a:moveTo>
                  <a:pt x="0" y="0"/>
                </a:moveTo>
                <a:lnTo>
                  <a:pt x="6007721" y="0"/>
                </a:lnTo>
                <a:lnTo>
                  <a:pt x="6007721" y="6351552"/>
                </a:lnTo>
                <a:lnTo>
                  <a:pt x="0" y="6351552"/>
                </a:lnTo>
                <a:lnTo>
                  <a:pt x="0" y="0"/>
                </a:lnTo>
                <a:close/>
              </a:path>
            </a:pathLst>
          </a:custGeom>
          <a:blipFill>
            <a:blip r:embed="rId4"/>
            <a:stretch>
              <a:fillRect t="-536" b="-536"/>
            </a:stretch>
          </a:blipFill>
        </p:spPr>
        <p:txBody>
          <a:bodyPr/>
          <a:lstStyle/>
          <a:p>
            <a:endParaRPr lang="en-IN"/>
          </a:p>
        </p:txBody>
      </p:sp>
      <p:sp>
        <p:nvSpPr>
          <p:cNvPr id="20" name="TextBox 20"/>
          <p:cNvSpPr txBox="1"/>
          <p:nvPr/>
        </p:nvSpPr>
        <p:spPr>
          <a:xfrm>
            <a:off x="8900788" y="3617261"/>
            <a:ext cx="3265885" cy="5048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Inter"/>
                <a:ea typeface="Inter"/>
                <a:cs typeface="Inter"/>
                <a:sym typeface="Inter"/>
              </a:rPr>
              <a:t>In-Store</a:t>
            </a:r>
          </a:p>
        </p:txBody>
      </p:sp>
      <p:sp>
        <p:nvSpPr>
          <p:cNvPr id="21" name="Freeform 21"/>
          <p:cNvSpPr/>
          <p:nvPr/>
        </p:nvSpPr>
        <p:spPr>
          <a:xfrm>
            <a:off x="9307494" y="3706059"/>
            <a:ext cx="384380" cy="384380"/>
          </a:xfrm>
          <a:custGeom>
            <a:avLst/>
            <a:gdLst/>
            <a:ahLst/>
            <a:cxnLst/>
            <a:rect l="l" t="t" r="r" b="b"/>
            <a:pathLst>
              <a:path w="384380" h="384380">
                <a:moveTo>
                  <a:pt x="0" y="0"/>
                </a:moveTo>
                <a:lnTo>
                  <a:pt x="384380" y="0"/>
                </a:lnTo>
                <a:lnTo>
                  <a:pt x="384380" y="384380"/>
                </a:lnTo>
                <a:lnTo>
                  <a:pt x="0" y="384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2" name="Freeform 22"/>
          <p:cNvSpPr/>
          <p:nvPr/>
        </p:nvSpPr>
        <p:spPr>
          <a:xfrm>
            <a:off x="2842065" y="3690438"/>
            <a:ext cx="415621" cy="415621"/>
          </a:xfrm>
          <a:custGeom>
            <a:avLst/>
            <a:gdLst/>
            <a:ahLst/>
            <a:cxnLst/>
            <a:rect l="l" t="t" r="r" b="b"/>
            <a:pathLst>
              <a:path w="415621" h="415621">
                <a:moveTo>
                  <a:pt x="0" y="0"/>
                </a:moveTo>
                <a:lnTo>
                  <a:pt x="415621" y="0"/>
                </a:lnTo>
                <a:lnTo>
                  <a:pt x="415621" y="415621"/>
                </a:lnTo>
                <a:lnTo>
                  <a:pt x="0" y="4156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3" name="TextBox 23"/>
          <p:cNvSpPr txBox="1"/>
          <p:nvPr/>
        </p:nvSpPr>
        <p:spPr>
          <a:xfrm>
            <a:off x="1330241" y="4703146"/>
            <a:ext cx="5182732" cy="4707954"/>
          </a:xfrm>
          <a:prstGeom prst="rect">
            <a:avLst/>
          </a:prstGeom>
        </p:spPr>
        <p:txBody>
          <a:bodyPr lIns="0" tIns="0" rIns="0" bIns="0" rtlCol="0" anchor="t">
            <a:spAutoFit/>
          </a:bodyPr>
          <a:lstStyle/>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Mobile-first shoppers: The Walmart App has been the most downloaded U.S. retail app for two consecutive years, indicating a shift toward mobile decision-making.</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AI-driven personalization: Generative AI search, product summaries, and virtual assistants enhance relevance and shorten decision time.</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Expanding marketplace: Over 700 million SKUs now available; online sales grew +42% YoY in 2024.</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Price-sensitive yet convenience-driven: Shoppers increasingly expect fast, personalized, and frictionless digital experiences.</a:t>
            </a:r>
          </a:p>
        </p:txBody>
      </p:sp>
      <p:sp>
        <p:nvSpPr>
          <p:cNvPr id="24" name="TextBox 24"/>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10</a:t>
            </a:r>
          </a:p>
        </p:txBody>
      </p:sp>
      <p:sp>
        <p:nvSpPr>
          <p:cNvPr id="25" name="TextBox 25"/>
          <p:cNvSpPr txBox="1"/>
          <p:nvPr/>
        </p:nvSpPr>
        <p:spPr>
          <a:xfrm>
            <a:off x="7942364" y="4703146"/>
            <a:ext cx="5182732" cy="4707954"/>
          </a:xfrm>
          <a:prstGeom prst="rect">
            <a:avLst/>
          </a:prstGeom>
        </p:spPr>
        <p:txBody>
          <a:bodyPr lIns="0" tIns="0" rIns="0" bIns="0" rtlCol="0" anchor="t">
            <a:spAutoFit/>
          </a:bodyPr>
          <a:lstStyle/>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Still the dominant channel: 91.5% of food and beverage purchases occur in physical stores, reinforcing the continued importance of offline shopping.</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Checkout friction persists: However, Sam’s Club’s Scan &amp; Go technology has raised satisfaction scores to 85 (+5 pts).</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Tactile trust: Older demographics value the ability to see and touch products before purchase.</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O2O behavior (Online-to-Offline): Customers increasingly research online and complete transactions in stores or via pickup, underscoring the need for seamless data integration across channels.</a:t>
            </a:r>
          </a:p>
        </p:txBody>
      </p:sp>
      <p:sp>
        <p:nvSpPr>
          <p:cNvPr id="26" name="Freeform 26"/>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9"/>
            <a:stretch>
              <a:fillRect t="-11621" b="-7994"/>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88384" y="9258300"/>
            <a:ext cx="10069091" cy="1729096"/>
            <a:chOff x="0" y="0"/>
            <a:chExt cx="2651942" cy="455400"/>
          </a:xfrm>
        </p:grpSpPr>
        <p:sp>
          <p:nvSpPr>
            <p:cNvPr id="3" name="Freeform 3"/>
            <p:cNvSpPr/>
            <p:nvPr/>
          </p:nvSpPr>
          <p:spPr>
            <a:xfrm>
              <a:off x="0" y="0"/>
              <a:ext cx="2651942" cy="455400"/>
            </a:xfrm>
            <a:custGeom>
              <a:avLst/>
              <a:gdLst/>
              <a:ahLst/>
              <a:cxnLst/>
              <a:rect l="l" t="t" r="r" b="b"/>
              <a:pathLst>
                <a:path w="2651942" h="455400">
                  <a:moveTo>
                    <a:pt x="76888" y="0"/>
                  </a:moveTo>
                  <a:lnTo>
                    <a:pt x="2575054" y="0"/>
                  </a:lnTo>
                  <a:cubicBezTo>
                    <a:pt x="2595446" y="0"/>
                    <a:pt x="2615002" y="8101"/>
                    <a:pt x="2629422" y="22520"/>
                  </a:cubicBezTo>
                  <a:cubicBezTo>
                    <a:pt x="2643841" y="36939"/>
                    <a:pt x="2651942" y="56496"/>
                    <a:pt x="2651942" y="76888"/>
                  </a:cubicBezTo>
                  <a:lnTo>
                    <a:pt x="2651942" y="378512"/>
                  </a:lnTo>
                  <a:cubicBezTo>
                    <a:pt x="2651942" y="398904"/>
                    <a:pt x="2643841" y="418461"/>
                    <a:pt x="2629422" y="432880"/>
                  </a:cubicBezTo>
                  <a:cubicBezTo>
                    <a:pt x="2615002" y="447299"/>
                    <a:pt x="2595446" y="455400"/>
                    <a:pt x="2575054" y="455400"/>
                  </a:cubicBezTo>
                  <a:lnTo>
                    <a:pt x="76888" y="455400"/>
                  </a:lnTo>
                  <a:cubicBezTo>
                    <a:pt x="56496" y="455400"/>
                    <a:pt x="36939" y="447299"/>
                    <a:pt x="22520" y="432880"/>
                  </a:cubicBezTo>
                  <a:cubicBezTo>
                    <a:pt x="8101" y="418461"/>
                    <a:pt x="0" y="398904"/>
                    <a:pt x="0" y="378512"/>
                  </a:cubicBezTo>
                  <a:lnTo>
                    <a:pt x="0" y="76888"/>
                  </a:lnTo>
                  <a:cubicBezTo>
                    <a:pt x="0" y="56496"/>
                    <a:pt x="8101" y="36939"/>
                    <a:pt x="22520" y="22520"/>
                  </a:cubicBezTo>
                  <a:cubicBezTo>
                    <a:pt x="36939" y="8101"/>
                    <a:pt x="56496" y="0"/>
                    <a:pt x="76888" y="0"/>
                  </a:cubicBezTo>
                  <a:close/>
                </a:path>
              </a:pathLst>
            </a:custGeom>
            <a:solidFill>
              <a:srgbClr val="5690EF"/>
            </a:solidFill>
          </p:spPr>
          <p:txBody>
            <a:bodyPr/>
            <a:lstStyle/>
            <a:p>
              <a:endParaRPr lang="en-IN"/>
            </a:p>
          </p:txBody>
        </p:sp>
        <p:sp>
          <p:nvSpPr>
            <p:cNvPr id="4" name="TextBox 4"/>
            <p:cNvSpPr txBox="1"/>
            <p:nvPr/>
          </p:nvSpPr>
          <p:spPr>
            <a:xfrm>
              <a:off x="0" y="-38100"/>
              <a:ext cx="2651942" cy="493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558625" y="1565094"/>
            <a:ext cx="10069091" cy="9422302"/>
            <a:chOff x="0" y="0"/>
            <a:chExt cx="2651942" cy="2481594"/>
          </a:xfrm>
        </p:grpSpPr>
        <p:sp>
          <p:nvSpPr>
            <p:cNvPr id="6" name="Freeform 6"/>
            <p:cNvSpPr/>
            <p:nvPr/>
          </p:nvSpPr>
          <p:spPr>
            <a:xfrm>
              <a:off x="0" y="0"/>
              <a:ext cx="2651942" cy="2481594"/>
            </a:xfrm>
            <a:custGeom>
              <a:avLst/>
              <a:gdLst/>
              <a:ahLst/>
              <a:cxnLst/>
              <a:rect l="l" t="t" r="r" b="b"/>
              <a:pathLst>
                <a:path w="2651942" h="2481594">
                  <a:moveTo>
                    <a:pt x="76888" y="0"/>
                  </a:moveTo>
                  <a:lnTo>
                    <a:pt x="2575054" y="0"/>
                  </a:lnTo>
                  <a:cubicBezTo>
                    <a:pt x="2595446" y="0"/>
                    <a:pt x="2615002" y="8101"/>
                    <a:pt x="2629422" y="22520"/>
                  </a:cubicBezTo>
                  <a:cubicBezTo>
                    <a:pt x="2643841" y="36939"/>
                    <a:pt x="2651942" y="56496"/>
                    <a:pt x="2651942" y="76888"/>
                  </a:cubicBezTo>
                  <a:lnTo>
                    <a:pt x="2651942" y="2404706"/>
                  </a:lnTo>
                  <a:cubicBezTo>
                    <a:pt x="2651942" y="2447170"/>
                    <a:pt x="2617518" y="2481594"/>
                    <a:pt x="2575054" y="2481594"/>
                  </a:cubicBezTo>
                  <a:lnTo>
                    <a:pt x="76888" y="2481594"/>
                  </a:lnTo>
                  <a:cubicBezTo>
                    <a:pt x="56496" y="2481594"/>
                    <a:pt x="36939" y="2473493"/>
                    <a:pt x="22520" y="2459074"/>
                  </a:cubicBezTo>
                  <a:cubicBezTo>
                    <a:pt x="8101" y="2444655"/>
                    <a:pt x="0" y="2425098"/>
                    <a:pt x="0" y="2404706"/>
                  </a:cubicBezTo>
                  <a:lnTo>
                    <a:pt x="0" y="76888"/>
                  </a:lnTo>
                  <a:cubicBezTo>
                    <a:pt x="0" y="56496"/>
                    <a:pt x="8101" y="36939"/>
                    <a:pt x="22520" y="22520"/>
                  </a:cubicBezTo>
                  <a:cubicBezTo>
                    <a:pt x="36939" y="8101"/>
                    <a:pt x="56496" y="0"/>
                    <a:pt x="76888" y="0"/>
                  </a:cubicBezTo>
                  <a:close/>
                </a:path>
              </a:pathLst>
            </a:custGeom>
            <a:solidFill>
              <a:srgbClr val="5690EF"/>
            </a:solidFill>
          </p:spPr>
          <p:txBody>
            <a:bodyPr/>
            <a:lstStyle/>
            <a:p>
              <a:endParaRPr lang="en-IN"/>
            </a:p>
          </p:txBody>
        </p:sp>
        <p:sp>
          <p:nvSpPr>
            <p:cNvPr id="7" name="TextBox 7"/>
            <p:cNvSpPr txBox="1"/>
            <p:nvPr/>
          </p:nvSpPr>
          <p:spPr>
            <a:xfrm>
              <a:off x="0" y="-38100"/>
              <a:ext cx="2651942" cy="251969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4147555" y="1565094"/>
            <a:ext cx="2542042" cy="8713054"/>
            <a:chOff x="0" y="0"/>
            <a:chExt cx="3389389" cy="11617405"/>
          </a:xfrm>
        </p:grpSpPr>
        <p:sp>
          <p:nvSpPr>
            <p:cNvPr id="9" name="AutoShape 9"/>
            <p:cNvSpPr/>
            <p:nvPr/>
          </p:nvSpPr>
          <p:spPr>
            <a:xfrm flipV="1">
              <a:off x="6350" y="122018"/>
              <a:ext cx="0" cy="11495387"/>
            </a:xfrm>
            <a:prstGeom prst="line">
              <a:avLst/>
            </a:prstGeom>
            <a:ln w="12700" cap="flat">
              <a:solidFill>
                <a:srgbClr val="287AFF"/>
              </a:solidFill>
              <a:prstDash val="solid"/>
              <a:headEnd type="none" w="sm" len="sm"/>
              <a:tailEnd type="none" w="sm" len="sm"/>
            </a:ln>
          </p:spPr>
          <p:txBody>
            <a:bodyPr/>
            <a:lstStyle/>
            <a:p>
              <a:endParaRPr lang="en-IN"/>
            </a:p>
          </p:txBody>
        </p:sp>
        <p:sp>
          <p:nvSpPr>
            <p:cNvPr id="10" name="AutoShape 10"/>
            <p:cNvSpPr/>
            <p:nvPr/>
          </p:nvSpPr>
          <p:spPr>
            <a:xfrm flipV="1">
              <a:off x="849426" y="0"/>
              <a:ext cx="0" cy="11617405"/>
            </a:xfrm>
            <a:prstGeom prst="line">
              <a:avLst/>
            </a:prstGeom>
            <a:ln w="12700" cap="flat">
              <a:solidFill>
                <a:srgbClr val="287AFF"/>
              </a:solidFill>
              <a:prstDash val="solid"/>
              <a:headEnd type="none" w="sm" len="sm"/>
              <a:tailEnd type="none" w="sm" len="sm"/>
            </a:ln>
          </p:spPr>
          <p:txBody>
            <a:bodyPr/>
            <a:lstStyle/>
            <a:p>
              <a:endParaRPr lang="en-IN"/>
            </a:p>
          </p:txBody>
        </p:sp>
        <p:sp>
          <p:nvSpPr>
            <p:cNvPr id="11" name="AutoShape 11"/>
            <p:cNvSpPr/>
            <p:nvPr/>
          </p:nvSpPr>
          <p:spPr>
            <a:xfrm flipV="1">
              <a:off x="1692774" y="0"/>
              <a:ext cx="0" cy="11617405"/>
            </a:xfrm>
            <a:prstGeom prst="line">
              <a:avLst/>
            </a:prstGeom>
            <a:ln w="12700" cap="flat">
              <a:solidFill>
                <a:srgbClr val="287AFF"/>
              </a:solidFill>
              <a:prstDash val="solid"/>
              <a:headEnd type="none" w="sm" len="sm"/>
              <a:tailEnd type="none" w="sm" len="sm"/>
            </a:ln>
          </p:spPr>
          <p:txBody>
            <a:bodyPr/>
            <a:lstStyle/>
            <a:p>
              <a:endParaRPr lang="en-IN"/>
            </a:p>
          </p:txBody>
        </p:sp>
        <p:sp>
          <p:nvSpPr>
            <p:cNvPr id="12" name="AutoShape 12"/>
            <p:cNvSpPr/>
            <p:nvPr/>
          </p:nvSpPr>
          <p:spPr>
            <a:xfrm flipV="1">
              <a:off x="2539691" y="0"/>
              <a:ext cx="0" cy="11617405"/>
            </a:xfrm>
            <a:prstGeom prst="line">
              <a:avLst/>
            </a:prstGeom>
            <a:ln w="12700"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3383039" y="0"/>
              <a:ext cx="0" cy="11617405"/>
            </a:xfrm>
            <a:prstGeom prst="line">
              <a:avLst/>
            </a:prstGeom>
            <a:ln w="12700" cap="flat">
              <a:solidFill>
                <a:srgbClr val="287AFF"/>
              </a:solidFill>
              <a:prstDash val="solid"/>
              <a:headEnd type="none" w="sm" len="sm"/>
              <a:tailEnd type="none" w="sm" len="sm"/>
            </a:ln>
          </p:spPr>
          <p:txBody>
            <a:bodyPr/>
            <a:lstStyle/>
            <a:p>
              <a:endParaRPr lang="en-IN"/>
            </a:p>
          </p:txBody>
        </p:sp>
      </p:grpSp>
      <p:sp>
        <p:nvSpPr>
          <p:cNvPr id="14" name="AutoShape 14"/>
          <p:cNvSpPr/>
          <p:nvPr/>
        </p:nvSpPr>
        <p:spPr>
          <a:xfrm flipV="1">
            <a:off x="17317141" y="1565094"/>
            <a:ext cx="0" cy="8713054"/>
          </a:xfrm>
          <a:prstGeom prst="line">
            <a:avLst/>
          </a:prstGeom>
          <a:ln w="9525"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H="1" flipV="1">
            <a:off x="17949652" y="1491109"/>
            <a:ext cx="0" cy="8787039"/>
          </a:xfrm>
          <a:prstGeom prst="line">
            <a:avLst/>
          </a:prstGeom>
          <a:ln w="9525"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1034429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1097680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11611992"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1224450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20" name="AutoShape 20"/>
          <p:cNvSpPr/>
          <p:nvPr/>
        </p:nvSpPr>
        <p:spPr>
          <a:xfrm flipV="1">
            <a:off x="12876809"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21" name="AutoShape 21"/>
          <p:cNvSpPr/>
          <p:nvPr/>
        </p:nvSpPr>
        <p:spPr>
          <a:xfrm flipV="1">
            <a:off x="13509320"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22" name="Freeform 22"/>
          <p:cNvSpPr/>
          <p:nvPr/>
        </p:nvSpPr>
        <p:spPr>
          <a:xfrm>
            <a:off x="10247425" y="4074820"/>
            <a:ext cx="8040575" cy="5316830"/>
          </a:xfrm>
          <a:custGeom>
            <a:avLst/>
            <a:gdLst/>
            <a:ahLst/>
            <a:cxnLst/>
            <a:rect l="l" t="t" r="r" b="b"/>
            <a:pathLst>
              <a:path w="8040575" h="5316830">
                <a:moveTo>
                  <a:pt x="0" y="0"/>
                </a:moveTo>
                <a:lnTo>
                  <a:pt x="8040575" y="0"/>
                </a:lnTo>
                <a:lnTo>
                  <a:pt x="8040575" y="5316830"/>
                </a:lnTo>
                <a:lnTo>
                  <a:pt x="0" y="5316830"/>
                </a:lnTo>
                <a:lnTo>
                  <a:pt x="0" y="0"/>
                </a:lnTo>
                <a:close/>
              </a:path>
            </a:pathLst>
          </a:custGeom>
          <a:blipFill>
            <a:blip r:embed="rId2"/>
            <a:stretch>
              <a:fillRect/>
            </a:stretch>
          </a:blipFill>
        </p:spPr>
        <p:txBody>
          <a:bodyPr/>
          <a:lstStyle/>
          <a:p>
            <a:endParaRPr lang="en-IN"/>
          </a:p>
        </p:txBody>
      </p:sp>
      <p:grpSp>
        <p:nvGrpSpPr>
          <p:cNvPr id="23" name="Group 23"/>
          <p:cNvGrpSpPr/>
          <p:nvPr/>
        </p:nvGrpSpPr>
        <p:grpSpPr>
          <a:xfrm>
            <a:off x="12786603" y="1750694"/>
            <a:ext cx="1544045" cy="154404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2968837" y="1913117"/>
            <a:ext cx="1179576" cy="1219200"/>
          </a:xfrm>
          <a:custGeom>
            <a:avLst/>
            <a:gdLst/>
            <a:ahLst/>
            <a:cxnLst/>
            <a:rect l="l" t="t" r="r" b="b"/>
            <a:pathLst>
              <a:path w="1179576" h="1219200">
                <a:moveTo>
                  <a:pt x="0" y="0"/>
                </a:moveTo>
                <a:lnTo>
                  <a:pt x="1179576" y="0"/>
                </a:lnTo>
                <a:lnTo>
                  <a:pt x="1179576" y="1219200"/>
                </a:lnTo>
                <a:lnTo>
                  <a:pt x="0" y="1219200"/>
                </a:lnTo>
                <a:lnTo>
                  <a:pt x="0" y="0"/>
                </a:lnTo>
                <a:close/>
              </a:path>
            </a:pathLst>
          </a:custGeom>
          <a:blipFill>
            <a:blip r:embed="rId3"/>
            <a:stretch>
              <a:fillRect/>
            </a:stretch>
          </a:blipFill>
        </p:spPr>
        <p:txBody>
          <a:bodyPr/>
          <a:lstStyle/>
          <a:p>
            <a:endParaRPr lang="en-IN"/>
          </a:p>
        </p:txBody>
      </p:sp>
      <p:sp>
        <p:nvSpPr>
          <p:cNvPr id="27" name="Freeform 27"/>
          <p:cNvSpPr/>
          <p:nvPr/>
        </p:nvSpPr>
        <p:spPr>
          <a:xfrm>
            <a:off x="11611992" y="4087242"/>
            <a:ext cx="5705149" cy="4831264"/>
          </a:xfrm>
          <a:custGeom>
            <a:avLst/>
            <a:gdLst/>
            <a:ahLst/>
            <a:cxnLst/>
            <a:rect l="l" t="t" r="r" b="b"/>
            <a:pathLst>
              <a:path w="5705149" h="4831264">
                <a:moveTo>
                  <a:pt x="0" y="0"/>
                </a:moveTo>
                <a:lnTo>
                  <a:pt x="5705149" y="0"/>
                </a:lnTo>
                <a:lnTo>
                  <a:pt x="5705149" y="4831264"/>
                </a:lnTo>
                <a:lnTo>
                  <a:pt x="0" y="4831264"/>
                </a:lnTo>
                <a:lnTo>
                  <a:pt x="0" y="0"/>
                </a:lnTo>
                <a:close/>
              </a:path>
            </a:pathLst>
          </a:custGeom>
          <a:blipFill>
            <a:blip r:embed="rId4"/>
            <a:stretch>
              <a:fillRect l="-13469" r="-13554"/>
            </a:stretch>
          </a:blipFill>
        </p:spPr>
        <p:txBody>
          <a:bodyPr/>
          <a:lstStyle/>
          <a:p>
            <a:endParaRPr lang="en-IN"/>
          </a:p>
        </p:txBody>
      </p:sp>
      <p:sp>
        <p:nvSpPr>
          <p:cNvPr id="28" name="Freeform 28"/>
          <p:cNvSpPr/>
          <p:nvPr/>
        </p:nvSpPr>
        <p:spPr>
          <a:xfrm>
            <a:off x="1094227" y="4087242"/>
            <a:ext cx="4772882" cy="4831264"/>
          </a:xfrm>
          <a:custGeom>
            <a:avLst/>
            <a:gdLst/>
            <a:ahLst/>
            <a:cxnLst/>
            <a:rect l="l" t="t" r="r" b="b"/>
            <a:pathLst>
              <a:path w="4772882" h="4831264">
                <a:moveTo>
                  <a:pt x="0" y="0"/>
                </a:moveTo>
                <a:lnTo>
                  <a:pt x="4772883" y="0"/>
                </a:lnTo>
                <a:lnTo>
                  <a:pt x="4772883" y="4831264"/>
                </a:lnTo>
                <a:lnTo>
                  <a:pt x="0" y="4831264"/>
                </a:lnTo>
                <a:lnTo>
                  <a:pt x="0" y="0"/>
                </a:lnTo>
                <a:close/>
              </a:path>
            </a:pathLst>
          </a:custGeom>
          <a:blipFill>
            <a:blip r:embed="rId5"/>
            <a:stretch>
              <a:fillRect l="-611" r="-611"/>
            </a:stretch>
          </a:blipFill>
        </p:spPr>
        <p:txBody>
          <a:bodyPr/>
          <a:lstStyle/>
          <a:p>
            <a:endParaRPr lang="en-IN"/>
          </a:p>
        </p:txBody>
      </p:sp>
      <p:sp>
        <p:nvSpPr>
          <p:cNvPr id="29" name="Freeform 29"/>
          <p:cNvSpPr/>
          <p:nvPr/>
        </p:nvSpPr>
        <p:spPr>
          <a:xfrm>
            <a:off x="6081785" y="4087242"/>
            <a:ext cx="5315531" cy="4831264"/>
          </a:xfrm>
          <a:custGeom>
            <a:avLst/>
            <a:gdLst/>
            <a:ahLst/>
            <a:cxnLst/>
            <a:rect l="l" t="t" r="r" b="b"/>
            <a:pathLst>
              <a:path w="5315531" h="4831264">
                <a:moveTo>
                  <a:pt x="0" y="0"/>
                </a:moveTo>
                <a:lnTo>
                  <a:pt x="5315531" y="0"/>
                </a:lnTo>
                <a:lnTo>
                  <a:pt x="5315531" y="4831264"/>
                </a:lnTo>
                <a:lnTo>
                  <a:pt x="0" y="4831264"/>
                </a:lnTo>
                <a:lnTo>
                  <a:pt x="0" y="0"/>
                </a:lnTo>
                <a:close/>
              </a:path>
            </a:pathLst>
          </a:custGeom>
          <a:blipFill>
            <a:blip r:embed="rId6"/>
            <a:stretch>
              <a:fillRect l="-1281" r="-1281"/>
            </a:stretch>
          </a:blipFill>
        </p:spPr>
        <p:txBody>
          <a:bodyPr/>
          <a:lstStyle/>
          <a:p>
            <a:endParaRPr lang="en-IN"/>
          </a:p>
        </p:txBody>
      </p:sp>
      <p:sp>
        <p:nvSpPr>
          <p:cNvPr id="30" name="TextBox 30"/>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11</a:t>
            </a:r>
          </a:p>
        </p:txBody>
      </p:sp>
      <p:sp>
        <p:nvSpPr>
          <p:cNvPr id="31" name="TextBox 31"/>
          <p:cNvSpPr txBox="1"/>
          <p:nvPr/>
        </p:nvSpPr>
        <p:spPr>
          <a:xfrm>
            <a:off x="1028700" y="1019175"/>
            <a:ext cx="12055265"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Retail Performance</a:t>
            </a:r>
          </a:p>
        </p:txBody>
      </p:sp>
      <p:sp>
        <p:nvSpPr>
          <p:cNvPr id="32" name="TextBox 32"/>
          <p:cNvSpPr txBox="1"/>
          <p:nvPr/>
        </p:nvSpPr>
        <p:spPr>
          <a:xfrm>
            <a:off x="1028700" y="2238375"/>
            <a:ext cx="10968547"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&amp; Consumer Trends</a:t>
            </a:r>
          </a:p>
        </p:txBody>
      </p:sp>
      <p:sp>
        <p:nvSpPr>
          <p:cNvPr id="33" name="Freeform 33"/>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7"/>
            <a:stretch>
              <a:fillRect t="-11621" b="-7994"/>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8232475" y="-43225"/>
            <a:ext cx="0" cy="3510325"/>
          </a:xfrm>
          <a:prstGeom prst="line">
            <a:avLst/>
          </a:prstGeom>
          <a:ln w="9525" cap="flat">
            <a:solidFill>
              <a:srgbClr val="287AFF"/>
            </a:solidFill>
            <a:prstDash val="solid"/>
            <a:headEnd type="none" w="sm" len="sm"/>
            <a:tailEnd type="none" w="sm" len="sm"/>
          </a:ln>
        </p:spPr>
        <p:txBody>
          <a:bodyPr/>
          <a:lstStyle/>
          <a:p>
            <a:endParaRPr lang="en-IN"/>
          </a:p>
        </p:txBody>
      </p:sp>
      <p:grpSp>
        <p:nvGrpSpPr>
          <p:cNvPr id="3" name="Group 3"/>
          <p:cNvGrpSpPr/>
          <p:nvPr/>
        </p:nvGrpSpPr>
        <p:grpSpPr>
          <a:xfrm>
            <a:off x="9349332" y="-765085"/>
            <a:ext cx="6138549" cy="4232185"/>
            <a:chOff x="0" y="0"/>
            <a:chExt cx="8184731" cy="5642914"/>
          </a:xfrm>
        </p:grpSpPr>
        <p:grpSp>
          <p:nvGrpSpPr>
            <p:cNvPr id="4" name="Group 4"/>
            <p:cNvGrpSpPr/>
            <p:nvPr/>
          </p:nvGrpSpPr>
          <p:grpSpPr>
            <a:xfrm>
              <a:off x="0" y="0"/>
              <a:ext cx="8184731" cy="5642914"/>
              <a:chOff x="0" y="0"/>
              <a:chExt cx="2694833" cy="1857936"/>
            </a:xfrm>
          </p:grpSpPr>
          <p:sp>
            <p:nvSpPr>
              <p:cNvPr id="5" name="Freeform 5"/>
              <p:cNvSpPr/>
              <p:nvPr/>
            </p:nvSpPr>
            <p:spPr>
              <a:xfrm>
                <a:off x="0" y="0"/>
                <a:ext cx="2694833" cy="1857936"/>
              </a:xfrm>
              <a:custGeom>
                <a:avLst/>
                <a:gdLst/>
                <a:ahLst/>
                <a:cxnLst/>
                <a:rect l="l" t="t" r="r" b="b"/>
                <a:pathLst>
                  <a:path w="2694833" h="1857936">
                    <a:moveTo>
                      <a:pt x="126120" y="0"/>
                    </a:moveTo>
                    <a:lnTo>
                      <a:pt x="2568713" y="0"/>
                    </a:lnTo>
                    <a:cubicBezTo>
                      <a:pt x="2602162" y="0"/>
                      <a:pt x="2634241" y="13288"/>
                      <a:pt x="2657893" y="36940"/>
                    </a:cubicBezTo>
                    <a:cubicBezTo>
                      <a:pt x="2681545" y="60592"/>
                      <a:pt x="2694833" y="92671"/>
                      <a:pt x="2694833" y="126120"/>
                    </a:cubicBezTo>
                    <a:lnTo>
                      <a:pt x="2694833" y="1731816"/>
                    </a:lnTo>
                    <a:cubicBezTo>
                      <a:pt x="2694833" y="1801470"/>
                      <a:pt x="2638367" y="1857936"/>
                      <a:pt x="2568713" y="1857936"/>
                    </a:cubicBezTo>
                    <a:lnTo>
                      <a:pt x="126120" y="1857936"/>
                    </a:lnTo>
                    <a:cubicBezTo>
                      <a:pt x="92671" y="1857936"/>
                      <a:pt x="60592" y="1844648"/>
                      <a:pt x="36940" y="1820996"/>
                    </a:cubicBezTo>
                    <a:cubicBezTo>
                      <a:pt x="13288" y="1797344"/>
                      <a:pt x="0" y="1765265"/>
                      <a:pt x="0" y="1731816"/>
                    </a:cubicBezTo>
                    <a:lnTo>
                      <a:pt x="0" y="126120"/>
                    </a:lnTo>
                    <a:cubicBezTo>
                      <a:pt x="0" y="92671"/>
                      <a:pt x="13288" y="60592"/>
                      <a:pt x="36940" y="36940"/>
                    </a:cubicBezTo>
                    <a:cubicBezTo>
                      <a:pt x="60592" y="13288"/>
                      <a:pt x="92671" y="0"/>
                      <a:pt x="126120" y="0"/>
                    </a:cubicBezTo>
                    <a:close/>
                  </a:path>
                </a:pathLst>
              </a:custGeom>
              <a:solidFill>
                <a:srgbClr val="5690EF"/>
              </a:solidFill>
            </p:spPr>
            <p:txBody>
              <a:bodyPr/>
              <a:lstStyle/>
              <a:p>
                <a:endParaRPr lang="en-IN"/>
              </a:p>
            </p:txBody>
          </p:sp>
          <p:sp>
            <p:nvSpPr>
              <p:cNvPr id="6" name="TextBox 6"/>
              <p:cNvSpPr txBox="1"/>
              <p:nvPr/>
            </p:nvSpPr>
            <p:spPr>
              <a:xfrm>
                <a:off x="0" y="-38100"/>
                <a:ext cx="2694833" cy="1896036"/>
              </a:xfrm>
              <a:prstGeom prst="rect">
                <a:avLst/>
              </a:prstGeom>
            </p:spPr>
            <p:txBody>
              <a:bodyPr lIns="30477" tIns="30477" rIns="30477" bIns="30477" rtlCol="0" anchor="ctr"/>
              <a:lstStyle/>
              <a:p>
                <a:pPr algn="ctr">
                  <a:lnSpc>
                    <a:spcPts val="2660"/>
                  </a:lnSpc>
                  <a:spcBef>
                    <a:spcPct val="0"/>
                  </a:spcBef>
                </a:pPr>
                <a:endParaRPr/>
              </a:p>
            </p:txBody>
          </p:sp>
        </p:grpSp>
        <p:sp>
          <p:nvSpPr>
            <p:cNvPr id="7" name="AutoShape 7"/>
            <p:cNvSpPr/>
            <p:nvPr/>
          </p:nvSpPr>
          <p:spPr>
            <a:xfrm flipV="1">
              <a:off x="3021242"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8" name="AutoShape 8"/>
            <p:cNvSpPr/>
            <p:nvPr/>
          </p:nvSpPr>
          <p:spPr>
            <a:xfrm flipV="1">
              <a:off x="3527200"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9" name="AutoShape 9"/>
            <p:cNvSpPr/>
            <p:nvPr/>
          </p:nvSpPr>
          <p:spPr>
            <a:xfrm flipV="1">
              <a:off x="4032995"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0" name="AutoShape 10"/>
            <p:cNvSpPr/>
            <p:nvPr/>
          </p:nvSpPr>
          <p:spPr>
            <a:xfrm flipV="1">
              <a:off x="4538952"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1" name="AutoShape 11"/>
            <p:cNvSpPr/>
            <p:nvPr/>
          </p:nvSpPr>
          <p:spPr>
            <a:xfrm flipV="1">
              <a:off x="5047052"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2" name="AutoShape 12"/>
            <p:cNvSpPr/>
            <p:nvPr/>
          </p:nvSpPr>
          <p:spPr>
            <a:xfrm flipV="1">
              <a:off x="5553010"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6058804"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6564762"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994655" y="958154"/>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1500450" y="958154"/>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2006408" y="958154"/>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2514507" y="958154"/>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9" name="Freeform 19"/>
            <p:cNvSpPr/>
            <p:nvPr/>
          </p:nvSpPr>
          <p:spPr>
            <a:xfrm>
              <a:off x="357078" y="953828"/>
              <a:ext cx="6718906" cy="4684760"/>
            </a:xfrm>
            <a:custGeom>
              <a:avLst/>
              <a:gdLst/>
              <a:ahLst/>
              <a:cxnLst/>
              <a:rect l="l" t="t" r="r" b="b"/>
              <a:pathLst>
                <a:path w="6718906" h="4684760">
                  <a:moveTo>
                    <a:pt x="0" y="0"/>
                  </a:moveTo>
                  <a:lnTo>
                    <a:pt x="6718907" y="0"/>
                  </a:lnTo>
                  <a:lnTo>
                    <a:pt x="6718907" y="4684760"/>
                  </a:lnTo>
                  <a:lnTo>
                    <a:pt x="0" y="4684760"/>
                  </a:lnTo>
                  <a:lnTo>
                    <a:pt x="0" y="0"/>
                  </a:lnTo>
                  <a:close/>
                </a:path>
              </a:pathLst>
            </a:custGeom>
            <a:blipFill>
              <a:blip r:embed="rId2"/>
              <a:stretch>
                <a:fillRect t="-3782" b="-3782"/>
              </a:stretch>
            </a:blipFill>
          </p:spPr>
          <p:txBody>
            <a:bodyPr/>
            <a:lstStyle/>
            <a:p>
              <a:endParaRPr lang="en-IN"/>
            </a:p>
          </p:txBody>
        </p:sp>
      </p:grpSp>
      <p:sp>
        <p:nvSpPr>
          <p:cNvPr id="20" name="TextBox 20"/>
          <p:cNvSpPr txBox="1"/>
          <p:nvPr/>
        </p:nvSpPr>
        <p:spPr>
          <a:xfrm>
            <a:off x="1028700" y="1019175"/>
            <a:ext cx="11052856"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Behavior To</a:t>
            </a:r>
          </a:p>
        </p:txBody>
      </p:sp>
      <p:sp>
        <p:nvSpPr>
          <p:cNvPr id="21" name="TextBox 21"/>
          <p:cNvSpPr txBox="1"/>
          <p:nvPr/>
        </p:nvSpPr>
        <p:spPr>
          <a:xfrm>
            <a:off x="1028700" y="2238375"/>
            <a:ext cx="9186713"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AI Opportunities</a:t>
            </a:r>
          </a:p>
        </p:txBody>
      </p:sp>
      <p:sp>
        <p:nvSpPr>
          <p:cNvPr id="22" name="TextBox 22"/>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12</a:t>
            </a:r>
          </a:p>
        </p:txBody>
      </p:sp>
      <p:graphicFrame>
        <p:nvGraphicFramePr>
          <p:cNvPr id="23" name="Table 23"/>
          <p:cNvGraphicFramePr>
            <a:graphicFrameLocks noGrp="1"/>
          </p:cNvGraphicFramePr>
          <p:nvPr/>
        </p:nvGraphicFramePr>
        <p:xfrm>
          <a:off x="1028700" y="3467100"/>
          <a:ext cx="16230600" cy="6611757"/>
        </p:xfrm>
        <a:graphic>
          <a:graphicData uri="http://schemas.openxmlformats.org/drawingml/2006/table">
            <a:tbl>
              <a:tblPr/>
              <a:tblGrid>
                <a:gridCol w="5148003">
                  <a:extLst>
                    <a:ext uri="{9D8B030D-6E8A-4147-A177-3AD203B41FA5}">
                      <a16:colId xmlns:a16="http://schemas.microsoft.com/office/drawing/2014/main" val="20000"/>
                    </a:ext>
                  </a:extLst>
                </a:gridCol>
                <a:gridCol w="6301161">
                  <a:extLst>
                    <a:ext uri="{9D8B030D-6E8A-4147-A177-3AD203B41FA5}">
                      <a16:colId xmlns:a16="http://schemas.microsoft.com/office/drawing/2014/main" val="20001"/>
                    </a:ext>
                  </a:extLst>
                </a:gridCol>
                <a:gridCol w="4781436">
                  <a:extLst>
                    <a:ext uri="{9D8B030D-6E8A-4147-A177-3AD203B41FA5}">
                      <a16:colId xmlns:a16="http://schemas.microsoft.com/office/drawing/2014/main" val="20002"/>
                    </a:ext>
                  </a:extLst>
                </a:gridCol>
              </a:tblGrid>
              <a:tr h="795062">
                <a:tc>
                  <a:txBody>
                    <a:bodyPr/>
                    <a:lstStyle/>
                    <a:p>
                      <a:pPr algn="ctr">
                        <a:lnSpc>
                          <a:spcPts val="3079"/>
                        </a:lnSpc>
                        <a:defRPr/>
                      </a:pPr>
                      <a:r>
                        <a:rPr lang="en-US" sz="2199" b="1">
                          <a:solidFill>
                            <a:srgbClr val="000000"/>
                          </a:solidFill>
                          <a:latin typeface="DM Sans Bold"/>
                          <a:ea typeface="DM Sans Bold"/>
                          <a:cs typeface="DM Sans Bold"/>
                          <a:sym typeface="DM Sans Bold"/>
                        </a:rPr>
                        <a:t>BEHAVIORAL INSIGHT</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5A9FF"/>
                    </a:solidFill>
                  </a:tcPr>
                </a:tc>
                <a:tc>
                  <a:txBody>
                    <a:bodyPr/>
                    <a:lstStyle/>
                    <a:p>
                      <a:pPr algn="ctr">
                        <a:lnSpc>
                          <a:spcPts val="3079"/>
                        </a:lnSpc>
                        <a:defRPr/>
                      </a:pPr>
                      <a:r>
                        <a:rPr lang="en-US" sz="2199" b="1">
                          <a:solidFill>
                            <a:srgbClr val="000000"/>
                          </a:solidFill>
                          <a:latin typeface="DM Sans Bold"/>
                          <a:ea typeface="DM Sans Bold"/>
                          <a:cs typeface="DM Sans Bold"/>
                          <a:sym typeface="DM Sans Bold"/>
                        </a:rPr>
                        <a:t>SUPPORTING DATA</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5A9FF"/>
                    </a:solidFill>
                  </a:tcPr>
                </a:tc>
                <a:tc>
                  <a:txBody>
                    <a:bodyPr/>
                    <a:lstStyle/>
                    <a:p>
                      <a:pPr algn="ctr">
                        <a:lnSpc>
                          <a:spcPts val="3079"/>
                        </a:lnSpc>
                        <a:defRPr/>
                      </a:pPr>
                      <a:r>
                        <a:rPr lang="en-US" sz="2199" b="1">
                          <a:solidFill>
                            <a:srgbClr val="000000"/>
                          </a:solidFill>
                          <a:latin typeface="DM Sans Bold"/>
                          <a:ea typeface="DM Sans Bold"/>
                          <a:cs typeface="DM Sans Bold"/>
                          <a:sym typeface="DM Sans Bold"/>
                        </a:rPr>
                        <a:t>AI APPLICATION</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5A9FF"/>
                    </a:solidFill>
                  </a:tcPr>
                </a:tc>
                <a:extLst>
                  <a:ext uri="{0D108BD9-81ED-4DB2-BD59-A6C34878D82A}">
                    <a16:rowId xmlns:a16="http://schemas.microsoft.com/office/drawing/2014/main" val="10000"/>
                  </a:ext>
                </a:extLst>
              </a:tr>
              <a:tr h="1324916">
                <a:tc>
                  <a:txBody>
                    <a:bodyPr/>
                    <a:lstStyle/>
                    <a:p>
                      <a:pPr algn="ctr">
                        <a:lnSpc>
                          <a:spcPts val="2100"/>
                        </a:lnSpc>
                        <a:defRPr/>
                      </a:pPr>
                      <a:r>
                        <a:rPr lang="en-US" sz="1500">
                          <a:solidFill>
                            <a:srgbClr val="000000"/>
                          </a:solidFill>
                          <a:latin typeface="Helvetica World"/>
                          <a:ea typeface="Helvetica World"/>
                          <a:cs typeface="Helvetica World"/>
                          <a:sym typeface="Helvetica World"/>
                        </a:rPr>
                        <a:t>Price-sensitive yet willing to pay for convenience</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Walmart+ membership revenues ↑ from $0.49 B (2022) to $0.87 B (2026); Gen Z willing to pay for speed (McKinsey 2025; eMarketer 2025).</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Dynamic Pricing &amp; Demand Forecasting</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8800">
                <a:tc>
                  <a:txBody>
                    <a:bodyPr/>
                    <a:lstStyle/>
                    <a:p>
                      <a:pPr algn="ctr">
                        <a:lnSpc>
                          <a:spcPts val="2100"/>
                        </a:lnSpc>
                        <a:defRPr/>
                      </a:pPr>
                      <a:r>
                        <a:rPr lang="en-US" sz="1500">
                          <a:solidFill>
                            <a:srgbClr val="000000"/>
                          </a:solidFill>
                          <a:latin typeface="Helvetica World"/>
                          <a:ea typeface="Helvetica World"/>
                          <a:cs typeface="Helvetica World"/>
                          <a:sym typeface="Helvetica World"/>
                        </a:rPr>
                        <a:t>High online interaction but limited personalization</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AI search and summaries enhanced UX and attracted affluent users (eMarketer 2025).</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AI Search &amp; Personalized Recommendation</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91716">
                <a:tc>
                  <a:txBody>
                    <a:bodyPr/>
                    <a:lstStyle/>
                    <a:p>
                      <a:pPr algn="ctr">
                        <a:lnSpc>
                          <a:spcPts val="2100"/>
                        </a:lnSpc>
                        <a:defRPr/>
                      </a:pPr>
                      <a:r>
                        <a:rPr lang="en-US" sz="1500">
                          <a:solidFill>
                            <a:srgbClr val="000000"/>
                          </a:solidFill>
                          <a:latin typeface="Helvetica World"/>
                          <a:ea typeface="Helvetica World"/>
                          <a:cs typeface="Helvetica World"/>
                          <a:sym typeface="Helvetica World"/>
                        </a:rPr>
                        <a:t>In-store experience remains dominant</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91.5% of food &amp; beverage sales occur in stores; Scan &amp; Go boosted satisfaction to 85 (ACSI 2025).</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Smart Checkout &amp; Predictive Replenishment</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90747">
                <a:tc>
                  <a:txBody>
                    <a:bodyPr/>
                    <a:lstStyle/>
                    <a:p>
                      <a:pPr algn="ctr">
                        <a:lnSpc>
                          <a:spcPts val="2100"/>
                        </a:lnSpc>
                        <a:defRPr/>
                      </a:pPr>
                      <a:r>
                        <a:rPr lang="en-US" sz="1500">
                          <a:solidFill>
                            <a:srgbClr val="000000"/>
                          </a:solidFill>
                          <a:latin typeface="Helvetica World"/>
                          <a:ea typeface="Helvetica World"/>
                          <a:cs typeface="Helvetica World"/>
                          <a:sym typeface="Helvetica World"/>
                        </a:rPr>
                        <a:t>Convenience and time-saving drive loyalty</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Consumers seek “frictionless and instant” shopping (McKinsey 2025).</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AI Assistants &amp; Automated Customer Service</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91716">
                <a:tc>
                  <a:txBody>
                    <a:bodyPr/>
                    <a:lstStyle/>
                    <a:p>
                      <a:pPr algn="ctr">
                        <a:lnSpc>
                          <a:spcPts val="2100"/>
                        </a:lnSpc>
                        <a:defRPr/>
                      </a:pPr>
                      <a:r>
                        <a:rPr lang="en-US" sz="1500">
                          <a:solidFill>
                            <a:srgbClr val="000000"/>
                          </a:solidFill>
                          <a:latin typeface="Helvetica World"/>
                          <a:ea typeface="Helvetica World"/>
                          <a:cs typeface="Helvetica World"/>
                          <a:sym typeface="Helvetica World"/>
                        </a:rPr>
                        <a:t>Shift toward interactive media and commerce</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Retail media CAGR 21% driven by AI ad personalization (McKinsey 2025).</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AI-Powered Commerce Media &amp; Targeted Ads</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58800">
                <a:tc>
                  <a:txBody>
                    <a:bodyPr/>
                    <a:lstStyle/>
                    <a:p>
                      <a:pPr algn="ctr">
                        <a:lnSpc>
                          <a:spcPts val="2100"/>
                        </a:lnSpc>
                        <a:defRPr/>
                      </a:pPr>
                      <a:r>
                        <a:rPr lang="en-US" sz="1500">
                          <a:solidFill>
                            <a:srgbClr val="000000"/>
                          </a:solidFill>
                          <a:latin typeface="Helvetica World"/>
                          <a:ea typeface="Helvetica World"/>
                          <a:cs typeface="Helvetica World"/>
                          <a:sym typeface="Helvetica World"/>
                        </a:rPr>
                        <a:t>AI adoption depends on trust and transparency</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61% trust retailers that disclose AI use; 72% expect transparency (Deloitte 2025).</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Trustworthy AI Design &amp; Explainable AI UX</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4" name="Freeform 24"/>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34463" y="-257424"/>
            <a:ext cx="5522912" cy="3743574"/>
            <a:chOff x="0" y="0"/>
            <a:chExt cx="7363883" cy="4991433"/>
          </a:xfrm>
        </p:grpSpPr>
        <p:sp>
          <p:nvSpPr>
            <p:cNvPr id="3" name="AutoShape 3"/>
            <p:cNvSpPr/>
            <p:nvPr/>
          </p:nvSpPr>
          <p:spPr>
            <a:xfrm flipV="1">
              <a:off x="2905443" y="53705"/>
              <a:ext cx="0" cy="4533723"/>
            </a:xfrm>
            <a:prstGeom prst="line">
              <a:avLst/>
            </a:prstGeom>
            <a:ln w="12415" cap="flat">
              <a:solidFill>
                <a:srgbClr val="E2D2C1">
                  <a:alpha val="69804"/>
                </a:srgbClr>
              </a:solidFill>
              <a:prstDash val="solid"/>
              <a:headEnd type="none" w="sm" len="sm"/>
              <a:tailEnd type="none" w="sm" len="sm"/>
            </a:ln>
          </p:spPr>
          <p:txBody>
            <a:bodyPr/>
            <a:lstStyle/>
            <a:p>
              <a:endParaRPr lang="en-IN"/>
            </a:p>
          </p:txBody>
        </p:sp>
        <p:grpSp>
          <p:nvGrpSpPr>
            <p:cNvPr id="4" name="Group 4"/>
            <p:cNvGrpSpPr/>
            <p:nvPr/>
          </p:nvGrpSpPr>
          <p:grpSpPr>
            <a:xfrm>
              <a:off x="0" y="0"/>
              <a:ext cx="7363883" cy="4991433"/>
              <a:chOff x="0" y="0"/>
              <a:chExt cx="3309272" cy="2243111"/>
            </a:xfrm>
          </p:grpSpPr>
          <p:sp>
            <p:nvSpPr>
              <p:cNvPr id="5" name="Freeform 5"/>
              <p:cNvSpPr/>
              <p:nvPr/>
            </p:nvSpPr>
            <p:spPr>
              <a:xfrm>
                <a:off x="0" y="0"/>
                <a:ext cx="3309272" cy="2243111"/>
              </a:xfrm>
              <a:custGeom>
                <a:avLst/>
                <a:gdLst/>
                <a:ahLst/>
                <a:cxnLst/>
                <a:rect l="l" t="t" r="r" b="b"/>
                <a:pathLst>
                  <a:path w="3309272" h="2243111">
                    <a:moveTo>
                      <a:pt x="137031" y="0"/>
                    </a:moveTo>
                    <a:lnTo>
                      <a:pt x="3172241" y="0"/>
                    </a:lnTo>
                    <a:cubicBezTo>
                      <a:pt x="3247921" y="0"/>
                      <a:pt x="3309272" y="61351"/>
                      <a:pt x="3309272" y="137031"/>
                    </a:cubicBezTo>
                    <a:lnTo>
                      <a:pt x="3309272" y="2106080"/>
                    </a:lnTo>
                    <a:cubicBezTo>
                      <a:pt x="3309272" y="2181760"/>
                      <a:pt x="3247921" y="2243111"/>
                      <a:pt x="3172241" y="2243111"/>
                    </a:cubicBezTo>
                    <a:lnTo>
                      <a:pt x="137031" y="2243111"/>
                    </a:lnTo>
                    <a:cubicBezTo>
                      <a:pt x="61351" y="2243111"/>
                      <a:pt x="0" y="2181760"/>
                      <a:pt x="0" y="2106080"/>
                    </a:cubicBezTo>
                    <a:lnTo>
                      <a:pt x="0" y="137031"/>
                    </a:lnTo>
                    <a:cubicBezTo>
                      <a:pt x="0" y="61351"/>
                      <a:pt x="61351" y="0"/>
                      <a:pt x="137031" y="0"/>
                    </a:cubicBezTo>
                    <a:close/>
                  </a:path>
                </a:pathLst>
              </a:custGeom>
              <a:solidFill>
                <a:srgbClr val="E2D2C1">
                  <a:alpha val="69804"/>
                </a:srgbClr>
              </a:solidFill>
            </p:spPr>
            <p:txBody>
              <a:bodyPr/>
              <a:lstStyle/>
              <a:p>
                <a:endParaRPr lang="en-IN"/>
              </a:p>
            </p:txBody>
          </p:sp>
          <p:sp>
            <p:nvSpPr>
              <p:cNvPr id="6" name="TextBox 6"/>
              <p:cNvSpPr txBox="1"/>
              <p:nvPr/>
            </p:nvSpPr>
            <p:spPr>
              <a:xfrm>
                <a:off x="0" y="-38100"/>
                <a:ext cx="3309272" cy="2281211"/>
              </a:xfrm>
              <a:prstGeom prst="rect">
                <a:avLst/>
              </a:prstGeom>
            </p:spPr>
            <p:txBody>
              <a:bodyPr lIns="22842" tIns="22842" rIns="22842" bIns="22842" rtlCol="0" anchor="ctr"/>
              <a:lstStyle/>
              <a:p>
                <a:pPr algn="ctr">
                  <a:lnSpc>
                    <a:spcPts val="2659"/>
                  </a:lnSpc>
                  <a:spcBef>
                    <a:spcPct val="0"/>
                  </a:spcBef>
                </a:pPr>
                <a:endParaRPr/>
              </a:p>
            </p:txBody>
          </p:sp>
        </p:grpSp>
        <p:sp>
          <p:nvSpPr>
            <p:cNvPr id="7" name="AutoShape 7"/>
            <p:cNvSpPr/>
            <p:nvPr/>
          </p:nvSpPr>
          <p:spPr>
            <a:xfrm flipV="1">
              <a:off x="3276018" y="5582"/>
              <a:ext cx="0" cy="4581846"/>
            </a:xfrm>
            <a:prstGeom prst="line">
              <a:avLst/>
            </a:prstGeom>
            <a:ln w="12415" cap="flat">
              <a:solidFill>
                <a:srgbClr val="E2D2C1">
                  <a:alpha val="69804"/>
                </a:srgbClr>
              </a:solidFill>
              <a:prstDash val="solid"/>
              <a:headEnd type="none" w="sm" len="sm"/>
              <a:tailEnd type="none" w="sm" len="sm"/>
            </a:ln>
          </p:spPr>
          <p:txBody>
            <a:bodyPr/>
            <a:lstStyle/>
            <a:p>
              <a:endParaRPr lang="en-IN"/>
            </a:p>
          </p:txBody>
        </p:sp>
        <p:sp>
          <p:nvSpPr>
            <p:cNvPr id="8" name="AutoShape 8"/>
            <p:cNvSpPr/>
            <p:nvPr/>
          </p:nvSpPr>
          <p:spPr>
            <a:xfrm flipV="1">
              <a:off x="3646712" y="5582"/>
              <a:ext cx="0" cy="4581846"/>
            </a:xfrm>
            <a:prstGeom prst="line">
              <a:avLst/>
            </a:prstGeom>
            <a:ln w="12415" cap="flat">
              <a:solidFill>
                <a:srgbClr val="E2D2C1">
                  <a:alpha val="69804"/>
                </a:srgbClr>
              </a:solidFill>
              <a:prstDash val="solid"/>
              <a:headEnd type="none" w="sm" len="sm"/>
              <a:tailEnd type="none" w="sm" len="sm"/>
            </a:ln>
          </p:spPr>
          <p:txBody>
            <a:bodyPr/>
            <a:lstStyle/>
            <a:p>
              <a:endParaRPr lang="en-IN"/>
            </a:p>
          </p:txBody>
        </p:sp>
        <p:sp>
          <p:nvSpPr>
            <p:cNvPr id="9" name="AutoShape 9"/>
            <p:cNvSpPr/>
            <p:nvPr/>
          </p:nvSpPr>
          <p:spPr>
            <a:xfrm flipV="1">
              <a:off x="4018976" y="5582"/>
              <a:ext cx="0" cy="4581846"/>
            </a:xfrm>
            <a:prstGeom prst="line">
              <a:avLst/>
            </a:prstGeom>
            <a:ln w="12415" cap="flat">
              <a:solidFill>
                <a:srgbClr val="E2D2C1">
                  <a:alpha val="69804"/>
                </a:srgbClr>
              </a:solidFill>
              <a:prstDash val="solid"/>
              <a:headEnd type="none" w="sm" len="sm"/>
              <a:tailEnd type="none" w="sm" len="sm"/>
            </a:ln>
          </p:spPr>
          <p:txBody>
            <a:bodyPr/>
            <a:lstStyle/>
            <a:p>
              <a:endParaRPr lang="en-IN"/>
            </a:p>
          </p:txBody>
        </p:sp>
        <p:sp>
          <p:nvSpPr>
            <p:cNvPr id="10" name="AutoShape 10"/>
            <p:cNvSpPr/>
            <p:nvPr/>
          </p:nvSpPr>
          <p:spPr>
            <a:xfrm flipV="1">
              <a:off x="4389670" y="5582"/>
              <a:ext cx="0" cy="4581846"/>
            </a:xfrm>
            <a:prstGeom prst="line">
              <a:avLst/>
            </a:prstGeom>
            <a:ln w="12415" cap="flat">
              <a:solidFill>
                <a:srgbClr val="E2D2C1">
                  <a:alpha val="69804"/>
                </a:srgbClr>
              </a:solidFill>
              <a:prstDash val="solid"/>
              <a:headEnd type="none" w="sm" len="sm"/>
              <a:tailEnd type="none" w="sm" len="sm"/>
            </a:ln>
          </p:spPr>
          <p:txBody>
            <a:bodyPr/>
            <a:lstStyle/>
            <a:p>
              <a:endParaRPr lang="en-IN"/>
            </a:p>
          </p:txBody>
        </p:sp>
        <p:sp>
          <p:nvSpPr>
            <p:cNvPr id="11" name="AutoShape 11"/>
            <p:cNvSpPr/>
            <p:nvPr/>
          </p:nvSpPr>
          <p:spPr>
            <a:xfrm flipV="1">
              <a:off x="4760245" y="5582"/>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2" name="AutoShape 12"/>
            <p:cNvSpPr/>
            <p:nvPr/>
          </p:nvSpPr>
          <p:spPr>
            <a:xfrm flipV="1">
              <a:off x="5130940" y="5582"/>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3" name="AutoShape 13"/>
            <p:cNvSpPr/>
            <p:nvPr/>
          </p:nvSpPr>
          <p:spPr>
            <a:xfrm flipV="1">
              <a:off x="1490415" y="32600"/>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4" name="AutoShape 14"/>
            <p:cNvSpPr/>
            <p:nvPr/>
          </p:nvSpPr>
          <p:spPr>
            <a:xfrm flipV="1">
              <a:off x="1861110" y="5582"/>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5" name="AutoShape 15"/>
            <p:cNvSpPr/>
            <p:nvPr/>
          </p:nvSpPr>
          <p:spPr>
            <a:xfrm flipV="1">
              <a:off x="2233373" y="5582"/>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6" name="AutoShape 16"/>
            <p:cNvSpPr/>
            <p:nvPr/>
          </p:nvSpPr>
          <p:spPr>
            <a:xfrm flipV="1">
              <a:off x="2604068" y="5582"/>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7" name="Freeform 17"/>
            <p:cNvSpPr/>
            <p:nvPr/>
          </p:nvSpPr>
          <p:spPr>
            <a:xfrm>
              <a:off x="0" y="589609"/>
              <a:ext cx="5329235" cy="3996926"/>
            </a:xfrm>
            <a:custGeom>
              <a:avLst/>
              <a:gdLst/>
              <a:ahLst/>
              <a:cxnLst/>
              <a:rect l="l" t="t" r="r" b="b"/>
              <a:pathLst>
                <a:path w="5329235" h="3996926">
                  <a:moveTo>
                    <a:pt x="0" y="0"/>
                  </a:moveTo>
                  <a:lnTo>
                    <a:pt x="5329235" y="0"/>
                  </a:lnTo>
                  <a:lnTo>
                    <a:pt x="5329235" y="3996926"/>
                  </a:lnTo>
                  <a:lnTo>
                    <a:pt x="0" y="3996926"/>
                  </a:lnTo>
                  <a:lnTo>
                    <a:pt x="0" y="0"/>
                  </a:lnTo>
                  <a:close/>
                </a:path>
              </a:pathLst>
            </a:custGeom>
            <a:blipFill>
              <a:blip r:embed="rId2">
                <a:alphaModFix amt="70000"/>
              </a:blip>
              <a:stretch>
                <a:fillRect/>
              </a:stretch>
            </a:blipFill>
          </p:spPr>
          <p:txBody>
            <a:bodyPr/>
            <a:lstStyle/>
            <a:p>
              <a:endParaRPr lang="en-IN"/>
            </a:p>
          </p:txBody>
        </p:sp>
      </p:grpSp>
      <p:sp>
        <p:nvSpPr>
          <p:cNvPr id="18" name="AutoShape 18"/>
          <p:cNvSpPr/>
          <p:nvPr/>
        </p:nvSpPr>
        <p:spPr>
          <a:xfrm flipV="1">
            <a:off x="18232475" y="-43225"/>
            <a:ext cx="0" cy="3510325"/>
          </a:xfrm>
          <a:prstGeom prst="line">
            <a:avLst/>
          </a:prstGeom>
          <a:ln w="9525" cap="flat">
            <a:solidFill>
              <a:srgbClr val="287AFF"/>
            </a:solidFill>
            <a:prstDash val="solid"/>
            <a:headEnd type="none" w="sm" len="sm"/>
            <a:tailEnd type="none" w="sm" len="sm"/>
          </a:ln>
        </p:spPr>
        <p:txBody>
          <a:bodyPr/>
          <a:lstStyle/>
          <a:p>
            <a:endParaRPr lang="en-IN"/>
          </a:p>
        </p:txBody>
      </p:sp>
      <p:sp>
        <p:nvSpPr>
          <p:cNvPr id="19" name="TextBox 19"/>
          <p:cNvSpPr txBox="1"/>
          <p:nvPr/>
        </p:nvSpPr>
        <p:spPr>
          <a:xfrm>
            <a:off x="1028700" y="1019175"/>
            <a:ext cx="11052856"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Mapping Solutions</a:t>
            </a:r>
          </a:p>
        </p:txBody>
      </p:sp>
      <p:sp>
        <p:nvSpPr>
          <p:cNvPr id="20" name="TextBox 20"/>
          <p:cNvSpPr txBox="1"/>
          <p:nvPr/>
        </p:nvSpPr>
        <p:spPr>
          <a:xfrm>
            <a:off x="1028700" y="2238375"/>
            <a:ext cx="9186713"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To Key Pain Points</a:t>
            </a:r>
          </a:p>
        </p:txBody>
      </p:sp>
      <p:sp>
        <p:nvSpPr>
          <p:cNvPr id="21" name="TextBox 21"/>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13</a:t>
            </a:r>
          </a:p>
        </p:txBody>
      </p:sp>
      <p:sp>
        <p:nvSpPr>
          <p:cNvPr id="22" name="TextBox 22"/>
          <p:cNvSpPr txBox="1"/>
          <p:nvPr/>
        </p:nvSpPr>
        <p:spPr>
          <a:xfrm>
            <a:off x="1381963" y="4979352"/>
            <a:ext cx="4317183" cy="290195"/>
          </a:xfrm>
          <a:prstGeom prst="rect">
            <a:avLst/>
          </a:prstGeom>
        </p:spPr>
        <p:txBody>
          <a:bodyPr lIns="0" tIns="0" rIns="0" bIns="0" rtlCol="0" anchor="t">
            <a:spAutoFit/>
          </a:bodyPr>
          <a:lstStyle/>
          <a:p>
            <a:pPr algn="l">
              <a:lnSpc>
                <a:spcPts val="2379"/>
              </a:lnSpc>
            </a:pPr>
            <a:r>
              <a:rPr lang="en-US" sz="1699" spc="8">
                <a:solidFill>
                  <a:srgbClr val="000000"/>
                </a:solidFill>
                <a:latin typeface="Fira Sans"/>
                <a:ea typeface="Fira Sans"/>
                <a:cs typeface="Fira Sans"/>
                <a:sym typeface="Fira Sans"/>
              </a:rPr>
              <a:t>Emp</a:t>
            </a:r>
            <a:r>
              <a:rPr lang="en-US" sz="1699" u="none" spc="8">
                <a:solidFill>
                  <a:srgbClr val="000000"/>
                </a:solidFill>
                <a:latin typeface="Fira Sans"/>
                <a:ea typeface="Fira Sans"/>
                <a:cs typeface="Fira Sans"/>
                <a:sym typeface="Fira Sans"/>
              </a:rPr>
              <a:t>ty Shelves &amp; Stockouts</a:t>
            </a:r>
          </a:p>
        </p:txBody>
      </p:sp>
      <p:sp>
        <p:nvSpPr>
          <p:cNvPr id="23" name="TextBox 23"/>
          <p:cNvSpPr txBox="1"/>
          <p:nvPr/>
        </p:nvSpPr>
        <p:spPr>
          <a:xfrm>
            <a:off x="1381963" y="6240585"/>
            <a:ext cx="4317183" cy="290195"/>
          </a:xfrm>
          <a:prstGeom prst="rect">
            <a:avLst/>
          </a:prstGeom>
        </p:spPr>
        <p:txBody>
          <a:bodyPr lIns="0" tIns="0" rIns="0" bIns="0" rtlCol="0" anchor="t">
            <a:spAutoFit/>
          </a:bodyPr>
          <a:lstStyle/>
          <a:p>
            <a:pPr algn="l">
              <a:lnSpc>
                <a:spcPts val="2379"/>
              </a:lnSpc>
            </a:pPr>
            <a:r>
              <a:rPr lang="en-US" sz="1699" spc="8">
                <a:solidFill>
                  <a:srgbClr val="000000"/>
                </a:solidFill>
                <a:latin typeface="Fira Sans"/>
                <a:ea typeface="Fira Sans"/>
                <a:cs typeface="Fira Sans"/>
                <a:sym typeface="Fira Sans"/>
              </a:rPr>
              <a:t>Impe</a:t>
            </a:r>
            <a:r>
              <a:rPr lang="en-US" sz="1699" u="none" spc="8">
                <a:solidFill>
                  <a:srgbClr val="000000"/>
                </a:solidFill>
                <a:latin typeface="Fira Sans"/>
                <a:ea typeface="Fira Sans"/>
                <a:cs typeface="Fira Sans"/>
                <a:sym typeface="Fira Sans"/>
              </a:rPr>
              <a:t>rsonal Online Experience </a:t>
            </a:r>
          </a:p>
        </p:txBody>
      </p:sp>
      <p:sp>
        <p:nvSpPr>
          <p:cNvPr id="24" name="TextBox 24"/>
          <p:cNvSpPr txBox="1"/>
          <p:nvPr/>
        </p:nvSpPr>
        <p:spPr>
          <a:xfrm>
            <a:off x="1381963" y="7472460"/>
            <a:ext cx="4317183" cy="290195"/>
          </a:xfrm>
          <a:prstGeom prst="rect">
            <a:avLst/>
          </a:prstGeom>
        </p:spPr>
        <p:txBody>
          <a:bodyPr lIns="0" tIns="0" rIns="0" bIns="0" rtlCol="0" anchor="t">
            <a:spAutoFit/>
          </a:bodyPr>
          <a:lstStyle/>
          <a:p>
            <a:pPr algn="l">
              <a:lnSpc>
                <a:spcPts val="2379"/>
              </a:lnSpc>
            </a:pPr>
            <a:r>
              <a:rPr lang="en-US" sz="1699" spc="8">
                <a:solidFill>
                  <a:srgbClr val="000000"/>
                </a:solidFill>
                <a:latin typeface="Fira Sans"/>
                <a:ea typeface="Fira Sans"/>
                <a:cs typeface="Fira Sans"/>
                <a:sym typeface="Fira Sans"/>
              </a:rPr>
              <a:t>Ineff</a:t>
            </a:r>
            <a:r>
              <a:rPr lang="en-US" sz="1699" u="none" spc="8">
                <a:solidFill>
                  <a:srgbClr val="000000"/>
                </a:solidFill>
                <a:latin typeface="Fira Sans"/>
                <a:ea typeface="Fira Sans"/>
                <a:cs typeface="Fira Sans"/>
                <a:sym typeface="Fira Sans"/>
              </a:rPr>
              <a:t>icient Customer Support</a:t>
            </a:r>
          </a:p>
        </p:txBody>
      </p:sp>
      <p:sp>
        <p:nvSpPr>
          <p:cNvPr id="25" name="TextBox 25"/>
          <p:cNvSpPr txBox="1"/>
          <p:nvPr/>
        </p:nvSpPr>
        <p:spPr>
          <a:xfrm>
            <a:off x="1381963" y="8778592"/>
            <a:ext cx="4317183" cy="290195"/>
          </a:xfrm>
          <a:prstGeom prst="rect">
            <a:avLst/>
          </a:prstGeom>
        </p:spPr>
        <p:txBody>
          <a:bodyPr lIns="0" tIns="0" rIns="0" bIns="0" rtlCol="0" anchor="t">
            <a:spAutoFit/>
          </a:bodyPr>
          <a:lstStyle/>
          <a:p>
            <a:pPr algn="l">
              <a:lnSpc>
                <a:spcPts val="2379"/>
              </a:lnSpc>
            </a:pPr>
            <a:r>
              <a:rPr lang="en-US" sz="1699" spc="8">
                <a:solidFill>
                  <a:srgbClr val="000000"/>
                </a:solidFill>
                <a:latin typeface="Fira Sans"/>
                <a:ea typeface="Fira Sans"/>
                <a:cs typeface="Fira Sans"/>
                <a:sym typeface="Fira Sans"/>
              </a:rPr>
              <a:t>In-Store F</a:t>
            </a:r>
            <a:r>
              <a:rPr lang="en-US" sz="1699" u="none" spc="8">
                <a:solidFill>
                  <a:srgbClr val="000000"/>
                </a:solidFill>
                <a:latin typeface="Fira Sans"/>
                <a:ea typeface="Fira Sans"/>
                <a:cs typeface="Fira Sans"/>
                <a:sym typeface="Fira Sans"/>
              </a:rPr>
              <a:t>riction &amp; Long Checkouts</a:t>
            </a:r>
          </a:p>
        </p:txBody>
      </p:sp>
      <p:sp>
        <p:nvSpPr>
          <p:cNvPr id="26" name="TextBox 26"/>
          <p:cNvSpPr txBox="1"/>
          <p:nvPr/>
        </p:nvSpPr>
        <p:spPr>
          <a:xfrm>
            <a:off x="6802628" y="4831715"/>
            <a:ext cx="4317183" cy="585470"/>
          </a:xfrm>
          <a:prstGeom prst="rect">
            <a:avLst/>
          </a:prstGeom>
        </p:spPr>
        <p:txBody>
          <a:bodyPr lIns="0" tIns="0" rIns="0" bIns="0" rtlCol="0" anchor="t">
            <a:spAutoFit/>
          </a:bodyPr>
          <a:lstStyle/>
          <a:p>
            <a:pPr algn="l">
              <a:lnSpc>
                <a:spcPts val="2379"/>
              </a:lnSpc>
              <a:spcBef>
                <a:spcPct val="0"/>
              </a:spcBef>
            </a:pPr>
            <a:r>
              <a:rPr lang="en-US" sz="1699" spc="8">
                <a:solidFill>
                  <a:srgbClr val="000000"/>
                </a:solidFill>
                <a:latin typeface="Fira Sans"/>
                <a:ea typeface="Fira Sans"/>
                <a:cs typeface="Fira Sans"/>
                <a:sym typeface="Fira Sans"/>
              </a:rPr>
              <a:t>Predictive Demand Forecasting &amp; Automated Replenishment</a:t>
            </a:r>
          </a:p>
        </p:txBody>
      </p:sp>
      <p:sp>
        <p:nvSpPr>
          <p:cNvPr id="27" name="TextBox 27"/>
          <p:cNvSpPr txBox="1"/>
          <p:nvPr/>
        </p:nvSpPr>
        <p:spPr>
          <a:xfrm>
            <a:off x="6802628" y="6092947"/>
            <a:ext cx="4317183" cy="585470"/>
          </a:xfrm>
          <a:prstGeom prst="rect">
            <a:avLst/>
          </a:prstGeom>
        </p:spPr>
        <p:txBody>
          <a:bodyPr lIns="0" tIns="0" rIns="0" bIns="0" rtlCol="0" anchor="t">
            <a:spAutoFit/>
          </a:bodyPr>
          <a:lstStyle/>
          <a:p>
            <a:pPr algn="l">
              <a:lnSpc>
                <a:spcPts val="2379"/>
              </a:lnSpc>
              <a:spcBef>
                <a:spcPct val="0"/>
              </a:spcBef>
            </a:pPr>
            <a:r>
              <a:rPr lang="en-US" sz="1699" spc="8">
                <a:solidFill>
                  <a:srgbClr val="000000"/>
                </a:solidFill>
                <a:latin typeface="Fira Sans"/>
                <a:ea typeface="Fira Sans"/>
                <a:cs typeface="Fira Sans"/>
                <a:sym typeface="Fira Sans"/>
              </a:rPr>
              <a:t>Hyper-Personalization Engines &amp; Recommendation Systems</a:t>
            </a:r>
          </a:p>
        </p:txBody>
      </p:sp>
      <p:sp>
        <p:nvSpPr>
          <p:cNvPr id="28" name="TextBox 28"/>
          <p:cNvSpPr txBox="1"/>
          <p:nvPr/>
        </p:nvSpPr>
        <p:spPr>
          <a:xfrm>
            <a:off x="6802628" y="7472460"/>
            <a:ext cx="4317183" cy="290195"/>
          </a:xfrm>
          <a:prstGeom prst="rect">
            <a:avLst/>
          </a:prstGeom>
        </p:spPr>
        <p:txBody>
          <a:bodyPr lIns="0" tIns="0" rIns="0" bIns="0" rtlCol="0" anchor="t">
            <a:spAutoFit/>
          </a:bodyPr>
          <a:lstStyle/>
          <a:p>
            <a:pPr algn="l">
              <a:lnSpc>
                <a:spcPts val="2379"/>
              </a:lnSpc>
              <a:spcBef>
                <a:spcPct val="0"/>
              </a:spcBef>
            </a:pPr>
            <a:r>
              <a:rPr lang="en-US" sz="1699" spc="8">
                <a:solidFill>
                  <a:srgbClr val="000000"/>
                </a:solidFill>
                <a:latin typeface="Fira Sans"/>
                <a:ea typeface="Fira Sans"/>
                <a:cs typeface="Fira Sans"/>
                <a:sym typeface="Fira Sans"/>
              </a:rPr>
              <a:t>AI-Powered Chatbots &amp; Virtual Assistants</a:t>
            </a:r>
          </a:p>
        </p:txBody>
      </p:sp>
      <p:sp>
        <p:nvSpPr>
          <p:cNvPr id="29" name="TextBox 29"/>
          <p:cNvSpPr txBox="1"/>
          <p:nvPr/>
        </p:nvSpPr>
        <p:spPr>
          <a:xfrm>
            <a:off x="6802628" y="8630954"/>
            <a:ext cx="4317183" cy="585470"/>
          </a:xfrm>
          <a:prstGeom prst="rect">
            <a:avLst/>
          </a:prstGeom>
        </p:spPr>
        <p:txBody>
          <a:bodyPr lIns="0" tIns="0" rIns="0" bIns="0" rtlCol="0" anchor="t">
            <a:spAutoFit/>
          </a:bodyPr>
          <a:lstStyle/>
          <a:p>
            <a:pPr algn="l">
              <a:lnSpc>
                <a:spcPts val="2379"/>
              </a:lnSpc>
              <a:spcBef>
                <a:spcPct val="0"/>
              </a:spcBef>
            </a:pPr>
            <a:r>
              <a:rPr lang="en-US" sz="1699" spc="8">
                <a:solidFill>
                  <a:srgbClr val="000000"/>
                </a:solidFill>
                <a:latin typeface="Fira Sans"/>
                <a:ea typeface="Fira Sans"/>
                <a:cs typeface="Fira Sans"/>
                <a:sym typeface="Fira Sans"/>
              </a:rPr>
              <a:t>Frictionless Checkout &amp; Queue Management</a:t>
            </a:r>
          </a:p>
        </p:txBody>
      </p:sp>
      <p:sp>
        <p:nvSpPr>
          <p:cNvPr id="30" name="TextBox 30"/>
          <p:cNvSpPr txBox="1"/>
          <p:nvPr/>
        </p:nvSpPr>
        <p:spPr>
          <a:xfrm>
            <a:off x="11911402" y="4830548"/>
            <a:ext cx="5748582" cy="488315"/>
          </a:xfrm>
          <a:prstGeom prst="rect">
            <a:avLst/>
          </a:prstGeom>
        </p:spPr>
        <p:txBody>
          <a:bodyPr lIns="0" tIns="0" rIns="0" bIns="0" rtlCol="0" anchor="t">
            <a:spAutoFit/>
          </a:bodyPr>
          <a:lstStyle/>
          <a:p>
            <a:pPr marL="302259" lvl="1" indent="-151129" algn="l">
              <a:lnSpc>
                <a:spcPts val="1959"/>
              </a:lnSpc>
              <a:spcBef>
                <a:spcPct val="0"/>
              </a:spcBef>
              <a:buFont typeface="Arial"/>
              <a:buChar char="•"/>
            </a:pPr>
            <a:r>
              <a:rPr lang="en-US" sz="1399" spc="6">
                <a:solidFill>
                  <a:srgbClr val="000000"/>
                </a:solidFill>
                <a:latin typeface="Fira Sans"/>
                <a:ea typeface="Fira Sans"/>
                <a:cs typeface="Fira Sans"/>
                <a:sym typeface="Fira Sans"/>
              </a:rPr>
              <a:t>AI analyzes sales data, t</a:t>
            </a:r>
            <a:r>
              <a:rPr lang="en-US" sz="1399" u="none" spc="6">
                <a:solidFill>
                  <a:srgbClr val="000000"/>
                </a:solidFill>
                <a:latin typeface="Fira Sans"/>
                <a:ea typeface="Fira Sans"/>
                <a:cs typeface="Fira Sans"/>
                <a:sym typeface="Fira Sans"/>
              </a:rPr>
              <a:t>rends, and external factors (e.g., weather) to predict demand and automate reordering. </a:t>
            </a:r>
          </a:p>
        </p:txBody>
      </p:sp>
      <p:sp>
        <p:nvSpPr>
          <p:cNvPr id="31" name="TextBox 31"/>
          <p:cNvSpPr txBox="1"/>
          <p:nvPr/>
        </p:nvSpPr>
        <p:spPr>
          <a:xfrm>
            <a:off x="11911402" y="5898637"/>
            <a:ext cx="5748582" cy="735965"/>
          </a:xfrm>
          <a:prstGeom prst="rect">
            <a:avLst/>
          </a:prstGeom>
        </p:spPr>
        <p:txBody>
          <a:bodyPr lIns="0" tIns="0" rIns="0" bIns="0" rtlCol="0" anchor="t">
            <a:spAutoFit/>
          </a:bodyPr>
          <a:lstStyle/>
          <a:p>
            <a:pPr marL="302259" lvl="1" indent="-151129" algn="l">
              <a:lnSpc>
                <a:spcPts val="1959"/>
              </a:lnSpc>
              <a:spcBef>
                <a:spcPct val="0"/>
              </a:spcBef>
              <a:buFont typeface="Arial"/>
              <a:buChar char="•"/>
            </a:pPr>
            <a:r>
              <a:rPr lang="en-US" sz="1399" spc="6">
                <a:solidFill>
                  <a:srgbClr val="000000"/>
                </a:solidFill>
                <a:latin typeface="Fira Sans"/>
                <a:ea typeface="Fira Sans"/>
                <a:cs typeface="Fira Sans"/>
                <a:sym typeface="Fira Sans"/>
              </a:rPr>
              <a:t>AI analyzes use</a:t>
            </a:r>
            <a:r>
              <a:rPr lang="en-US" sz="1399" u="none" spc="6">
                <a:solidFill>
                  <a:srgbClr val="000000"/>
                </a:solidFill>
                <a:latin typeface="Fira Sans"/>
                <a:ea typeface="Fira Sans"/>
                <a:cs typeface="Fira Sans"/>
                <a:sym typeface="Fira Sans"/>
              </a:rPr>
              <a:t>r browsing and purchase history to deliver tailored product recommendations and relevant offers across web and app.</a:t>
            </a:r>
          </a:p>
        </p:txBody>
      </p:sp>
      <p:sp>
        <p:nvSpPr>
          <p:cNvPr id="32" name="TextBox 32"/>
          <p:cNvSpPr txBox="1"/>
          <p:nvPr/>
        </p:nvSpPr>
        <p:spPr>
          <a:xfrm>
            <a:off x="11911402" y="7158135"/>
            <a:ext cx="5748582" cy="983615"/>
          </a:xfrm>
          <a:prstGeom prst="rect">
            <a:avLst/>
          </a:prstGeom>
        </p:spPr>
        <p:txBody>
          <a:bodyPr lIns="0" tIns="0" rIns="0" bIns="0" rtlCol="0" anchor="t">
            <a:spAutoFit/>
          </a:bodyPr>
          <a:lstStyle/>
          <a:p>
            <a:pPr marL="302259" lvl="1" indent="-151129" algn="l">
              <a:lnSpc>
                <a:spcPts val="1959"/>
              </a:lnSpc>
              <a:spcBef>
                <a:spcPct val="0"/>
              </a:spcBef>
              <a:buFont typeface="Arial"/>
              <a:buChar char="•"/>
            </a:pPr>
            <a:r>
              <a:rPr lang="en-US" sz="1399" spc="6">
                <a:solidFill>
                  <a:srgbClr val="000000"/>
                </a:solidFill>
                <a:latin typeface="Fira Sans"/>
                <a:ea typeface="Fira Sans"/>
                <a:cs typeface="Fira Sans"/>
                <a:sym typeface="Fira Sans"/>
              </a:rPr>
              <a:t>Conversational AI provides 24/7 support for routine inquiries (order tracking, returns, store hours), freeing human agents fo</a:t>
            </a:r>
            <a:r>
              <a:rPr lang="en-US" sz="1399" u="none" spc="6">
                <a:solidFill>
                  <a:srgbClr val="000000"/>
                </a:solidFill>
                <a:latin typeface="Fira Sans"/>
                <a:ea typeface="Fira Sans"/>
                <a:cs typeface="Fira Sans"/>
                <a:sym typeface="Fira Sans"/>
              </a:rPr>
              <a:t>r complex issues. Retail chatbots can boost conversions improve service speed.</a:t>
            </a:r>
          </a:p>
        </p:txBody>
      </p:sp>
      <p:sp>
        <p:nvSpPr>
          <p:cNvPr id="33" name="TextBox 33"/>
          <p:cNvSpPr txBox="1"/>
          <p:nvPr/>
        </p:nvSpPr>
        <p:spPr>
          <a:xfrm>
            <a:off x="11892352" y="8436644"/>
            <a:ext cx="6125266" cy="983615"/>
          </a:xfrm>
          <a:prstGeom prst="rect">
            <a:avLst/>
          </a:prstGeom>
        </p:spPr>
        <p:txBody>
          <a:bodyPr lIns="0" tIns="0" rIns="0" bIns="0" rtlCol="0" anchor="t">
            <a:spAutoFit/>
          </a:bodyPr>
          <a:lstStyle/>
          <a:p>
            <a:pPr marL="302259" lvl="1" indent="-151129" algn="l">
              <a:lnSpc>
                <a:spcPts val="1959"/>
              </a:lnSpc>
              <a:spcBef>
                <a:spcPct val="0"/>
              </a:spcBef>
              <a:buFont typeface="Arial"/>
              <a:buChar char="•"/>
            </a:pPr>
            <a:r>
              <a:rPr lang="en-US" sz="1399" spc="6">
                <a:solidFill>
                  <a:srgbClr val="000000"/>
                </a:solidFill>
                <a:latin typeface="Fira Sans"/>
                <a:ea typeface="Fira Sans"/>
                <a:cs typeface="Fira Sans"/>
                <a:sym typeface="Fira Sans"/>
              </a:rPr>
              <a:t>Computer vision and sensors can eliminate checkout lines (e.g., Amazon Go) o</a:t>
            </a:r>
            <a:r>
              <a:rPr lang="en-US" sz="1399" u="none" spc="6">
                <a:solidFill>
                  <a:srgbClr val="000000"/>
                </a:solidFill>
                <a:latin typeface="Fira Sans"/>
                <a:ea typeface="Fira Sans"/>
                <a:cs typeface="Fira Sans"/>
                <a:sym typeface="Fira Sans"/>
              </a:rPr>
              <a:t>r predict queue lengths to optimize staffing in real-time. This directly addresses a core frustration, aiming to remove the single biggest pain point of the physical journey</a:t>
            </a:r>
          </a:p>
        </p:txBody>
      </p:sp>
      <p:grpSp>
        <p:nvGrpSpPr>
          <p:cNvPr id="34" name="Group 34"/>
          <p:cNvGrpSpPr/>
          <p:nvPr/>
        </p:nvGrpSpPr>
        <p:grpSpPr>
          <a:xfrm>
            <a:off x="854290" y="3605237"/>
            <a:ext cx="6085932" cy="845562"/>
            <a:chOff x="0" y="0"/>
            <a:chExt cx="38665700" cy="5372100"/>
          </a:xfrm>
        </p:grpSpPr>
        <p:sp>
          <p:nvSpPr>
            <p:cNvPr id="35" name="Freeform 35"/>
            <p:cNvSpPr/>
            <p:nvPr/>
          </p:nvSpPr>
          <p:spPr>
            <a:xfrm>
              <a:off x="0" y="0"/>
              <a:ext cx="38665702" cy="5372100"/>
            </a:xfrm>
            <a:custGeom>
              <a:avLst/>
              <a:gdLst/>
              <a:ahLst/>
              <a:cxnLst/>
              <a:rect l="l" t="t" r="r" b="b"/>
              <a:pathLst>
                <a:path w="38665702" h="5372100">
                  <a:moveTo>
                    <a:pt x="37115031" y="0"/>
                  </a:moveTo>
                  <a:lnTo>
                    <a:pt x="1550670" y="0"/>
                  </a:lnTo>
                  <a:lnTo>
                    <a:pt x="0" y="2686050"/>
                  </a:lnTo>
                  <a:lnTo>
                    <a:pt x="1550670" y="5372100"/>
                  </a:lnTo>
                  <a:lnTo>
                    <a:pt x="37115031" y="5372100"/>
                  </a:lnTo>
                  <a:lnTo>
                    <a:pt x="38665702" y="2686050"/>
                  </a:lnTo>
                  <a:lnTo>
                    <a:pt x="37115031" y="0"/>
                  </a:lnTo>
                  <a:close/>
                </a:path>
              </a:pathLst>
            </a:custGeom>
            <a:solidFill>
              <a:srgbClr val="A066CB"/>
            </a:solidFill>
          </p:spPr>
          <p:txBody>
            <a:bodyPr/>
            <a:lstStyle/>
            <a:p>
              <a:endParaRPr lang="en-IN"/>
            </a:p>
          </p:txBody>
        </p:sp>
      </p:grpSp>
      <p:grpSp>
        <p:nvGrpSpPr>
          <p:cNvPr id="36" name="Group 36"/>
          <p:cNvGrpSpPr/>
          <p:nvPr/>
        </p:nvGrpSpPr>
        <p:grpSpPr>
          <a:xfrm>
            <a:off x="6252326" y="3605237"/>
            <a:ext cx="6085932" cy="845562"/>
            <a:chOff x="0" y="0"/>
            <a:chExt cx="38665700" cy="5372100"/>
          </a:xfrm>
        </p:grpSpPr>
        <p:sp>
          <p:nvSpPr>
            <p:cNvPr id="37" name="Freeform 37"/>
            <p:cNvSpPr/>
            <p:nvPr/>
          </p:nvSpPr>
          <p:spPr>
            <a:xfrm>
              <a:off x="0" y="0"/>
              <a:ext cx="38665702" cy="5372100"/>
            </a:xfrm>
            <a:custGeom>
              <a:avLst/>
              <a:gdLst/>
              <a:ahLst/>
              <a:cxnLst/>
              <a:rect l="l" t="t" r="r" b="b"/>
              <a:pathLst>
                <a:path w="38665702" h="5372100">
                  <a:moveTo>
                    <a:pt x="37115031" y="0"/>
                  </a:moveTo>
                  <a:lnTo>
                    <a:pt x="1550670" y="0"/>
                  </a:lnTo>
                  <a:lnTo>
                    <a:pt x="0" y="2686050"/>
                  </a:lnTo>
                  <a:lnTo>
                    <a:pt x="1550670" y="5372100"/>
                  </a:lnTo>
                  <a:lnTo>
                    <a:pt x="37115031" y="5372100"/>
                  </a:lnTo>
                  <a:lnTo>
                    <a:pt x="38665702" y="2686050"/>
                  </a:lnTo>
                  <a:lnTo>
                    <a:pt x="37115031" y="0"/>
                  </a:lnTo>
                  <a:close/>
                </a:path>
              </a:pathLst>
            </a:custGeom>
            <a:solidFill>
              <a:srgbClr val="1836B2"/>
            </a:solidFill>
          </p:spPr>
          <p:txBody>
            <a:bodyPr/>
            <a:lstStyle/>
            <a:p>
              <a:endParaRPr lang="en-IN"/>
            </a:p>
          </p:txBody>
        </p:sp>
      </p:grpSp>
      <p:grpSp>
        <p:nvGrpSpPr>
          <p:cNvPr id="38" name="Group 38"/>
          <p:cNvGrpSpPr/>
          <p:nvPr/>
        </p:nvGrpSpPr>
        <p:grpSpPr>
          <a:xfrm>
            <a:off x="11641248" y="3605237"/>
            <a:ext cx="6085932" cy="845562"/>
            <a:chOff x="0" y="0"/>
            <a:chExt cx="38665700" cy="5372100"/>
          </a:xfrm>
        </p:grpSpPr>
        <p:sp>
          <p:nvSpPr>
            <p:cNvPr id="39" name="Freeform 39"/>
            <p:cNvSpPr/>
            <p:nvPr/>
          </p:nvSpPr>
          <p:spPr>
            <a:xfrm>
              <a:off x="0" y="0"/>
              <a:ext cx="38665702" cy="5372100"/>
            </a:xfrm>
            <a:custGeom>
              <a:avLst/>
              <a:gdLst/>
              <a:ahLst/>
              <a:cxnLst/>
              <a:rect l="l" t="t" r="r" b="b"/>
              <a:pathLst>
                <a:path w="38665702" h="5372100">
                  <a:moveTo>
                    <a:pt x="37115031" y="0"/>
                  </a:moveTo>
                  <a:lnTo>
                    <a:pt x="1550670" y="0"/>
                  </a:lnTo>
                  <a:lnTo>
                    <a:pt x="0" y="2686050"/>
                  </a:lnTo>
                  <a:lnTo>
                    <a:pt x="1550670" y="5372100"/>
                  </a:lnTo>
                  <a:lnTo>
                    <a:pt x="37115031" y="5372100"/>
                  </a:lnTo>
                  <a:lnTo>
                    <a:pt x="38665702" y="2686050"/>
                  </a:lnTo>
                  <a:lnTo>
                    <a:pt x="37115031" y="0"/>
                  </a:lnTo>
                  <a:close/>
                </a:path>
              </a:pathLst>
            </a:custGeom>
            <a:solidFill>
              <a:srgbClr val="86C7ED"/>
            </a:solidFill>
          </p:spPr>
          <p:txBody>
            <a:bodyPr/>
            <a:lstStyle/>
            <a:p>
              <a:endParaRPr lang="en-IN"/>
            </a:p>
          </p:txBody>
        </p:sp>
      </p:grpSp>
      <p:sp>
        <p:nvSpPr>
          <p:cNvPr id="40" name="AutoShape 40"/>
          <p:cNvSpPr/>
          <p:nvPr/>
        </p:nvSpPr>
        <p:spPr>
          <a:xfrm>
            <a:off x="1181532" y="5731950"/>
            <a:ext cx="16836086" cy="0"/>
          </a:xfrm>
          <a:prstGeom prst="line">
            <a:avLst/>
          </a:prstGeom>
          <a:ln w="9525" cap="flat">
            <a:solidFill>
              <a:srgbClr val="A6A6A6"/>
            </a:solidFill>
            <a:prstDash val="solid"/>
            <a:headEnd type="none" w="sm" len="sm"/>
            <a:tailEnd type="none" w="sm" len="sm"/>
          </a:ln>
        </p:spPr>
        <p:txBody>
          <a:bodyPr/>
          <a:lstStyle/>
          <a:p>
            <a:endParaRPr lang="en-IN"/>
          </a:p>
        </p:txBody>
      </p:sp>
      <p:sp>
        <p:nvSpPr>
          <p:cNvPr id="41" name="AutoShape 41"/>
          <p:cNvSpPr/>
          <p:nvPr/>
        </p:nvSpPr>
        <p:spPr>
          <a:xfrm flipV="1">
            <a:off x="1181532" y="6882252"/>
            <a:ext cx="16836086" cy="137770"/>
          </a:xfrm>
          <a:prstGeom prst="line">
            <a:avLst/>
          </a:prstGeom>
          <a:ln w="9525" cap="flat">
            <a:solidFill>
              <a:srgbClr val="A6A6A6"/>
            </a:solidFill>
            <a:prstDash val="solid"/>
            <a:headEnd type="none" w="sm" len="sm"/>
            <a:tailEnd type="none" w="sm" len="sm"/>
          </a:ln>
        </p:spPr>
        <p:txBody>
          <a:bodyPr/>
          <a:lstStyle/>
          <a:p>
            <a:endParaRPr lang="en-IN"/>
          </a:p>
        </p:txBody>
      </p:sp>
      <p:sp>
        <p:nvSpPr>
          <p:cNvPr id="42" name="AutoShape 42"/>
          <p:cNvSpPr/>
          <p:nvPr/>
        </p:nvSpPr>
        <p:spPr>
          <a:xfrm>
            <a:off x="1181532" y="8312492"/>
            <a:ext cx="16836086" cy="0"/>
          </a:xfrm>
          <a:prstGeom prst="line">
            <a:avLst/>
          </a:prstGeom>
          <a:ln w="9525" cap="flat">
            <a:solidFill>
              <a:srgbClr val="A6A6A6"/>
            </a:solidFill>
            <a:prstDash val="solid"/>
            <a:headEnd type="none" w="sm" len="sm"/>
            <a:tailEnd type="none" w="sm" len="sm"/>
          </a:ln>
        </p:spPr>
        <p:txBody>
          <a:bodyPr/>
          <a:lstStyle/>
          <a:p>
            <a:endParaRPr lang="en-IN"/>
          </a:p>
        </p:txBody>
      </p:sp>
      <p:sp>
        <p:nvSpPr>
          <p:cNvPr id="43" name="AutoShape 43"/>
          <p:cNvSpPr/>
          <p:nvPr/>
        </p:nvSpPr>
        <p:spPr>
          <a:xfrm>
            <a:off x="1181532" y="9604961"/>
            <a:ext cx="16836086" cy="4762"/>
          </a:xfrm>
          <a:prstGeom prst="line">
            <a:avLst/>
          </a:prstGeom>
          <a:ln w="9525" cap="flat">
            <a:solidFill>
              <a:srgbClr val="A6A6A6"/>
            </a:solidFill>
            <a:prstDash val="solid"/>
            <a:headEnd type="none" w="sm" len="sm"/>
            <a:tailEnd type="none" w="sm" len="sm"/>
          </a:ln>
        </p:spPr>
        <p:txBody>
          <a:bodyPr/>
          <a:lstStyle/>
          <a:p>
            <a:endParaRPr lang="en-IN"/>
          </a:p>
        </p:txBody>
      </p:sp>
      <p:sp>
        <p:nvSpPr>
          <p:cNvPr id="44" name="TextBox 44"/>
          <p:cNvSpPr txBox="1"/>
          <p:nvPr/>
        </p:nvSpPr>
        <p:spPr>
          <a:xfrm>
            <a:off x="1381963" y="3832861"/>
            <a:ext cx="4525004" cy="400050"/>
          </a:xfrm>
          <a:prstGeom prst="rect">
            <a:avLst/>
          </a:prstGeom>
        </p:spPr>
        <p:txBody>
          <a:bodyPr lIns="0" tIns="0" rIns="0" bIns="0" rtlCol="0" anchor="t">
            <a:spAutoFit/>
          </a:bodyPr>
          <a:lstStyle/>
          <a:p>
            <a:pPr algn="l">
              <a:lnSpc>
                <a:spcPts val="3120"/>
              </a:lnSpc>
            </a:pPr>
            <a:r>
              <a:rPr lang="en-US" sz="2600" b="1">
                <a:solidFill>
                  <a:srgbClr val="FFFFFF"/>
                </a:solidFill>
                <a:latin typeface="Fira Sans Medium"/>
                <a:ea typeface="Fira Sans Medium"/>
                <a:cs typeface="Fira Sans Medium"/>
                <a:sym typeface="Fira Sans Medium"/>
              </a:rPr>
              <a:t>Customer Pain Point</a:t>
            </a:r>
          </a:p>
        </p:txBody>
      </p:sp>
      <p:sp>
        <p:nvSpPr>
          <p:cNvPr id="45" name="TextBox 45"/>
          <p:cNvSpPr txBox="1"/>
          <p:nvPr/>
        </p:nvSpPr>
        <p:spPr>
          <a:xfrm>
            <a:off x="6802628" y="3832861"/>
            <a:ext cx="4490368" cy="400050"/>
          </a:xfrm>
          <a:prstGeom prst="rect">
            <a:avLst/>
          </a:prstGeom>
        </p:spPr>
        <p:txBody>
          <a:bodyPr lIns="0" tIns="0" rIns="0" bIns="0" rtlCol="0" anchor="t">
            <a:spAutoFit/>
          </a:bodyPr>
          <a:lstStyle/>
          <a:p>
            <a:pPr marL="0" lvl="0" indent="0" algn="l">
              <a:lnSpc>
                <a:spcPts val="3120"/>
              </a:lnSpc>
              <a:spcBef>
                <a:spcPct val="0"/>
              </a:spcBef>
            </a:pPr>
            <a:r>
              <a:rPr lang="en-US" sz="2600" b="1">
                <a:solidFill>
                  <a:srgbClr val="FFFFFF"/>
                </a:solidFill>
                <a:latin typeface="Fira Sans Medium"/>
                <a:ea typeface="Fira Sans Medium"/>
                <a:cs typeface="Fira Sans Medium"/>
                <a:sym typeface="Fira Sans Medium"/>
              </a:rPr>
              <a:t>Primary AI Solution</a:t>
            </a:r>
          </a:p>
        </p:txBody>
      </p:sp>
      <p:sp>
        <p:nvSpPr>
          <p:cNvPr id="46" name="TextBox 46"/>
          <p:cNvSpPr txBox="1"/>
          <p:nvPr/>
        </p:nvSpPr>
        <p:spPr>
          <a:xfrm>
            <a:off x="12223294" y="3832861"/>
            <a:ext cx="4957965" cy="400050"/>
          </a:xfrm>
          <a:prstGeom prst="rect">
            <a:avLst/>
          </a:prstGeom>
        </p:spPr>
        <p:txBody>
          <a:bodyPr lIns="0" tIns="0" rIns="0" bIns="0" rtlCol="0" anchor="t">
            <a:spAutoFit/>
          </a:bodyPr>
          <a:lstStyle/>
          <a:p>
            <a:pPr marL="0" lvl="0" indent="0" algn="l">
              <a:lnSpc>
                <a:spcPts val="3120"/>
              </a:lnSpc>
              <a:spcBef>
                <a:spcPct val="0"/>
              </a:spcBef>
            </a:pPr>
            <a:r>
              <a:rPr lang="en-US" sz="2600" b="1">
                <a:solidFill>
                  <a:srgbClr val="FFFFFF"/>
                </a:solidFill>
                <a:latin typeface="Fira Sans Medium"/>
                <a:ea typeface="Fira Sans Medium"/>
                <a:cs typeface="Fira Sans Medium"/>
                <a:sym typeface="Fira Sans Medium"/>
              </a:rPr>
              <a:t>How It Works </a:t>
            </a:r>
          </a:p>
        </p:txBody>
      </p:sp>
      <p:sp>
        <p:nvSpPr>
          <p:cNvPr id="47" name="Freeform 47"/>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14</a:t>
            </a:r>
          </a:p>
        </p:txBody>
      </p:sp>
      <p:sp>
        <p:nvSpPr>
          <p:cNvPr id="3" name="TextBox 3"/>
          <p:cNvSpPr txBox="1"/>
          <p:nvPr/>
        </p:nvSpPr>
        <p:spPr>
          <a:xfrm>
            <a:off x="1028700" y="1019175"/>
            <a:ext cx="12898607"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User Adoption Readiness</a:t>
            </a:r>
          </a:p>
        </p:txBody>
      </p:sp>
      <p:sp>
        <p:nvSpPr>
          <p:cNvPr id="4" name="TextBox 4"/>
          <p:cNvSpPr txBox="1"/>
          <p:nvPr/>
        </p:nvSpPr>
        <p:spPr>
          <a:xfrm>
            <a:off x="1028700" y="2238375"/>
            <a:ext cx="12523589"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The Engagement Paradox</a:t>
            </a:r>
          </a:p>
        </p:txBody>
      </p:sp>
      <p:grpSp>
        <p:nvGrpSpPr>
          <p:cNvPr id="5" name="Group 5"/>
          <p:cNvGrpSpPr/>
          <p:nvPr/>
        </p:nvGrpSpPr>
        <p:grpSpPr>
          <a:xfrm>
            <a:off x="1028700" y="3637743"/>
            <a:ext cx="5167982" cy="4825960"/>
            <a:chOff x="0" y="0"/>
            <a:chExt cx="6890642" cy="6434613"/>
          </a:xfrm>
        </p:grpSpPr>
        <p:grpSp>
          <p:nvGrpSpPr>
            <p:cNvPr id="6" name="Group 6"/>
            <p:cNvGrpSpPr/>
            <p:nvPr/>
          </p:nvGrpSpPr>
          <p:grpSpPr>
            <a:xfrm>
              <a:off x="0" y="0"/>
              <a:ext cx="6890642" cy="6434613"/>
              <a:chOff x="0" y="0"/>
              <a:chExt cx="1388167" cy="1296297"/>
            </a:xfrm>
          </p:grpSpPr>
          <p:sp>
            <p:nvSpPr>
              <p:cNvPr id="7" name="Freeform 7"/>
              <p:cNvSpPr/>
              <p:nvPr/>
            </p:nvSpPr>
            <p:spPr>
              <a:xfrm>
                <a:off x="0" y="0"/>
                <a:ext cx="1388167" cy="1296297"/>
              </a:xfrm>
              <a:custGeom>
                <a:avLst/>
                <a:gdLst/>
                <a:ahLst/>
                <a:cxnLst/>
                <a:rect l="l" t="t" r="r" b="b"/>
                <a:pathLst>
                  <a:path w="1388167" h="1296297">
                    <a:moveTo>
                      <a:pt x="44066" y="0"/>
                    </a:moveTo>
                    <a:lnTo>
                      <a:pt x="1344101" y="0"/>
                    </a:lnTo>
                    <a:cubicBezTo>
                      <a:pt x="1368438" y="0"/>
                      <a:pt x="1388167" y="19729"/>
                      <a:pt x="1388167" y="44066"/>
                    </a:cubicBezTo>
                    <a:lnTo>
                      <a:pt x="1388167" y="1252231"/>
                    </a:lnTo>
                    <a:cubicBezTo>
                      <a:pt x="1388167" y="1276568"/>
                      <a:pt x="1368438" y="1296297"/>
                      <a:pt x="1344101" y="1296297"/>
                    </a:cubicBezTo>
                    <a:lnTo>
                      <a:pt x="44066" y="1296297"/>
                    </a:lnTo>
                    <a:cubicBezTo>
                      <a:pt x="19729" y="1296297"/>
                      <a:pt x="0" y="1276568"/>
                      <a:pt x="0" y="1252231"/>
                    </a:cubicBezTo>
                    <a:lnTo>
                      <a:pt x="0" y="44066"/>
                    </a:lnTo>
                    <a:cubicBezTo>
                      <a:pt x="0" y="19729"/>
                      <a:pt x="19729" y="0"/>
                      <a:pt x="44066" y="0"/>
                    </a:cubicBezTo>
                    <a:close/>
                  </a:path>
                </a:pathLst>
              </a:custGeom>
              <a:solidFill>
                <a:srgbClr val="F4F4F4">
                  <a:alpha val="60784"/>
                </a:srgbClr>
              </a:solidFill>
              <a:ln cap="rnd">
                <a:noFill/>
                <a:prstDash val="sysDot"/>
                <a:round/>
              </a:ln>
            </p:spPr>
            <p:txBody>
              <a:bodyPr/>
              <a:lstStyle/>
              <a:p>
                <a:endParaRPr lang="en-IN"/>
              </a:p>
            </p:txBody>
          </p:sp>
          <p:sp>
            <p:nvSpPr>
              <p:cNvPr id="8" name="TextBox 8"/>
              <p:cNvSpPr txBox="1"/>
              <p:nvPr/>
            </p:nvSpPr>
            <p:spPr>
              <a:xfrm>
                <a:off x="0" y="19050"/>
                <a:ext cx="1388167" cy="1277247"/>
              </a:xfrm>
              <a:prstGeom prst="rect">
                <a:avLst/>
              </a:prstGeom>
            </p:spPr>
            <p:txBody>
              <a:bodyPr lIns="50800" tIns="50800" rIns="50800" bIns="50800" rtlCol="0" anchor="ctr"/>
              <a:lstStyle/>
              <a:p>
                <a:pPr algn="ctr">
                  <a:lnSpc>
                    <a:spcPts val="1979"/>
                  </a:lnSpc>
                </a:pPr>
                <a:endParaRPr/>
              </a:p>
            </p:txBody>
          </p:sp>
        </p:grpSp>
        <p:sp>
          <p:nvSpPr>
            <p:cNvPr id="9" name="TextBox 9"/>
            <p:cNvSpPr txBox="1"/>
            <p:nvPr/>
          </p:nvSpPr>
          <p:spPr>
            <a:xfrm>
              <a:off x="1119249" y="366969"/>
              <a:ext cx="4656716" cy="485122"/>
            </a:xfrm>
            <a:prstGeom prst="rect">
              <a:avLst/>
            </a:prstGeom>
          </p:spPr>
          <p:txBody>
            <a:bodyPr lIns="0" tIns="0" rIns="0" bIns="0" rtlCol="0" anchor="t">
              <a:spAutoFit/>
            </a:bodyPr>
            <a:lstStyle/>
            <a:p>
              <a:pPr marL="0" lvl="0" indent="0" algn="l">
                <a:lnSpc>
                  <a:spcPts val="3020"/>
                </a:lnSpc>
                <a:spcBef>
                  <a:spcPct val="0"/>
                </a:spcBef>
              </a:pPr>
              <a:r>
                <a:rPr lang="en-US" sz="2157" b="1" spc="-43">
                  <a:solidFill>
                    <a:srgbClr val="000000"/>
                  </a:solidFill>
                  <a:latin typeface="Inter Bold"/>
                  <a:ea typeface="Inter Bold"/>
                  <a:cs typeface="Inter Bold"/>
                  <a:sym typeface="Inter Bold"/>
                </a:rPr>
                <a:t>Rapid Behavioral Adoption</a:t>
              </a:r>
            </a:p>
          </p:txBody>
        </p:sp>
        <p:sp>
          <p:nvSpPr>
            <p:cNvPr id="10" name="TextBox 10"/>
            <p:cNvSpPr txBox="1"/>
            <p:nvPr/>
          </p:nvSpPr>
          <p:spPr>
            <a:xfrm>
              <a:off x="277266" y="1178609"/>
              <a:ext cx="6340681" cy="5098627"/>
            </a:xfrm>
            <a:prstGeom prst="rect">
              <a:avLst/>
            </a:prstGeom>
          </p:spPr>
          <p:txBody>
            <a:bodyPr lIns="0" tIns="0" rIns="0" bIns="0" rtlCol="0" anchor="t">
              <a:spAutoFit/>
            </a:bodyPr>
            <a:lstStyle/>
            <a:p>
              <a:pPr algn="l">
                <a:lnSpc>
                  <a:spcPts val="2380"/>
                </a:lnSpc>
              </a:pPr>
              <a:r>
                <a:rPr lang="en-US" sz="1700" b="1" spc="-34">
                  <a:solidFill>
                    <a:srgbClr val="000000"/>
                  </a:solidFill>
                  <a:latin typeface="Inter Bold"/>
                  <a:ea typeface="Inter Bold"/>
                  <a:cs typeface="Inter Bold"/>
                  <a:sym typeface="Inter Bold"/>
                </a:rPr>
                <a:t>Consumers are actively using AI in their shopping journeys, with adoption accelerating rapidly.</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Traffic to U.S. retail sites from generative AI sources grew an astonishing 4,700% year-over-year.(Adobe, 2025)</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38% of U.S. consumers have already used generative AI for online shopping, and 52% plan to do so within the year.(Adobe, 2025)</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Adoption is highest among younger demographics, with Gen Z and Millennials leading the way.</a:t>
              </a:r>
            </a:p>
            <a:p>
              <a:pPr marL="0" lvl="0" indent="0" algn="l">
                <a:lnSpc>
                  <a:spcPts val="2380"/>
                </a:lnSpc>
                <a:spcBef>
                  <a:spcPct val="0"/>
                </a:spcBef>
              </a:pPr>
              <a:endParaRPr lang="en-US" sz="1700" b="1" spc="-34">
                <a:solidFill>
                  <a:srgbClr val="000000"/>
                </a:solidFill>
                <a:latin typeface="Inter Bold"/>
                <a:ea typeface="Inter Bold"/>
                <a:cs typeface="Inter Bold"/>
                <a:sym typeface="Inter Bold"/>
              </a:endParaRPr>
            </a:p>
          </p:txBody>
        </p:sp>
      </p:grpSp>
      <p:grpSp>
        <p:nvGrpSpPr>
          <p:cNvPr id="11" name="Group 11"/>
          <p:cNvGrpSpPr/>
          <p:nvPr/>
        </p:nvGrpSpPr>
        <p:grpSpPr>
          <a:xfrm>
            <a:off x="6334724" y="3637743"/>
            <a:ext cx="5605813" cy="5830150"/>
            <a:chOff x="0" y="0"/>
            <a:chExt cx="7474417" cy="7773533"/>
          </a:xfrm>
        </p:grpSpPr>
        <p:grpSp>
          <p:nvGrpSpPr>
            <p:cNvPr id="12" name="Group 12"/>
            <p:cNvGrpSpPr/>
            <p:nvPr/>
          </p:nvGrpSpPr>
          <p:grpSpPr>
            <a:xfrm>
              <a:off x="0" y="0"/>
              <a:ext cx="7474417" cy="7773533"/>
              <a:chOff x="0" y="0"/>
              <a:chExt cx="1350645" cy="1404696"/>
            </a:xfrm>
          </p:grpSpPr>
          <p:sp>
            <p:nvSpPr>
              <p:cNvPr id="13" name="Freeform 13"/>
              <p:cNvSpPr/>
              <p:nvPr/>
            </p:nvSpPr>
            <p:spPr>
              <a:xfrm>
                <a:off x="0" y="0"/>
                <a:ext cx="1350645" cy="1404696"/>
              </a:xfrm>
              <a:custGeom>
                <a:avLst/>
                <a:gdLst/>
                <a:ahLst/>
                <a:cxnLst/>
                <a:rect l="l" t="t" r="r" b="b"/>
                <a:pathLst>
                  <a:path w="1350645" h="1404696">
                    <a:moveTo>
                      <a:pt x="45290" y="0"/>
                    </a:moveTo>
                    <a:lnTo>
                      <a:pt x="1305355" y="0"/>
                    </a:lnTo>
                    <a:cubicBezTo>
                      <a:pt x="1330368" y="0"/>
                      <a:pt x="1350645" y="20277"/>
                      <a:pt x="1350645" y="45290"/>
                    </a:cubicBezTo>
                    <a:lnTo>
                      <a:pt x="1350645" y="1359406"/>
                    </a:lnTo>
                    <a:cubicBezTo>
                      <a:pt x="1350645" y="1384419"/>
                      <a:pt x="1330368" y="1404696"/>
                      <a:pt x="1305355" y="1404696"/>
                    </a:cubicBezTo>
                    <a:lnTo>
                      <a:pt x="45290" y="1404696"/>
                    </a:lnTo>
                    <a:cubicBezTo>
                      <a:pt x="20277" y="1404696"/>
                      <a:pt x="0" y="1384419"/>
                      <a:pt x="0" y="1359406"/>
                    </a:cubicBezTo>
                    <a:lnTo>
                      <a:pt x="0" y="45290"/>
                    </a:lnTo>
                    <a:cubicBezTo>
                      <a:pt x="0" y="20277"/>
                      <a:pt x="20277" y="0"/>
                      <a:pt x="45290" y="0"/>
                    </a:cubicBezTo>
                    <a:close/>
                  </a:path>
                </a:pathLst>
              </a:custGeom>
              <a:solidFill>
                <a:srgbClr val="F4F4F4">
                  <a:alpha val="60784"/>
                </a:srgbClr>
              </a:solidFill>
              <a:ln cap="rnd">
                <a:noFill/>
                <a:prstDash val="sysDot"/>
                <a:round/>
              </a:ln>
            </p:spPr>
            <p:txBody>
              <a:bodyPr/>
              <a:lstStyle/>
              <a:p>
                <a:endParaRPr lang="en-IN"/>
              </a:p>
            </p:txBody>
          </p:sp>
          <p:sp>
            <p:nvSpPr>
              <p:cNvPr id="14" name="TextBox 14"/>
              <p:cNvSpPr txBox="1"/>
              <p:nvPr/>
            </p:nvSpPr>
            <p:spPr>
              <a:xfrm>
                <a:off x="0" y="19050"/>
                <a:ext cx="1350645" cy="1385646"/>
              </a:xfrm>
              <a:prstGeom prst="rect">
                <a:avLst/>
              </a:prstGeom>
            </p:spPr>
            <p:txBody>
              <a:bodyPr lIns="50800" tIns="50800" rIns="50800" bIns="50800" rtlCol="0" anchor="ctr"/>
              <a:lstStyle/>
              <a:p>
                <a:pPr algn="ctr">
                  <a:lnSpc>
                    <a:spcPts val="1979"/>
                  </a:lnSpc>
                </a:pPr>
                <a:endParaRPr/>
              </a:p>
            </p:txBody>
          </p:sp>
        </p:grpSp>
        <p:sp>
          <p:nvSpPr>
            <p:cNvPr id="15" name="TextBox 15"/>
            <p:cNvSpPr txBox="1"/>
            <p:nvPr/>
          </p:nvSpPr>
          <p:spPr>
            <a:xfrm>
              <a:off x="1214072" y="414587"/>
              <a:ext cx="5051232" cy="535371"/>
            </a:xfrm>
            <a:prstGeom prst="rect">
              <a:avLst/>
            </a:prstGeom>
          </p:spPr>
          <p:txBody>
            <a:bodyPr lIns="0" tIns="0" rIns="0" bIns="0" rtlCol="0" anchor="t">
              <a:spAutoFit/>
            </a:bodyPr>
            <a:lstStyle/>
            <a:p>
              <a:pPr marL="0" lvl="0" indent="0" algn="l">
                <a:lnSpc>
                  <a:spcPts val="3366"/>
                </a:lnSpc>
                <a:spcBef>
                  <a:spcPct val="0"/>
                </a:spcBef>
              </a:pPr>
              <a:r>
                <a:rPr lang="en-US" sz="2404" b="1" spc="-48">
                  <a:solidFill>
                    <a:srgbClr val="000000"/>
                  </a:solidFill>
                  <a:latin typeface="Inter Bold"/>
                  <a:ea typeface="Inter Bold"/>
                  <a:cs typeface="Inter Bold"/>
                  <a:sym typeface="Inter Bold"/>
                </a:rPr>
                <a:t>Deep Trust Deficit</a:t>
              </a:r>
            </a:p>
          </p:txBody>
        </p:sp>
        <p:sp>
          <p:nvSpPr>
            <p:cNvPr id="16" name="TextBox 16"/>
            <p:cNvSpPr txBox="1"/>
            <p:nvPr/>
          </p:nvSpPr>
          <p:spPr>
            <a:xfrm>
              <a:off x="300756" y="1318353"/>
              <a:ext cx="6877863" cy="6279727"/>
            </a:xfrm>
            <a:prstGeom prst="rect">
              <a:avLst/>
            </a:prstGeom>
          </p:spPr>
          <p:txBody>
            <a:bodyPr lIns="0" tIns="0" rIns="0" bIns="0" rtlCol="0" anchor="t">
              <a:spAutoFit/>
            </a:bodyPr>
            <a:lstStyle/>
            <a:p>
              <a:pPr algn="l">
                <a:lnSpc>
                  <a:spcPts val="2380"/>
                </a:lnSpc>
              </a:pPr>
              <a:r>
                <a:rPr lang="en-US" sz="1700" b="1" spc="-34">
                  <a:solidFill>
                    <a:srgbClr val="000000"/>
                  </a:solidFill>
                  <a:latin typeface="Inter Bold"/>
                  <a:ea typeface="Inter Bold"/>
                  <a:cs typeface="Inter Bold"/>
                  <a:sym typeface="Inter Bold"/>
                </a:rPr>
                <a:t>Despite high usage, a significant trust barrier remains, centered on control and privacy.</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66% of consumers would NOT allow an AI to make purchases on their behalf, even if it guaranteed a better price.(Omnisend, 2025).</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41% of Americans have "no trust" at all in AI shopping assistants.(YouGov/RetailDive, 2025)</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This is driven by the #1 barrier: Data Privacy. Approximately 58-60% of shoppers worry about how AI will handle their personal data.(Attest/Omnisend, 2025)</a:t>
              </a:r>
            </a:p>
            <a:p>
              <a:pPr algn="l">
                <a:lnSpc>
                  <a:spcPts val="2380"/>
                </a:lnSpc>
              </a:pPr>
              <a:endParaRPr lang="en-US" sz="1700" b="1" spc="-34">
                <a:solidFill>
                  <a:srgbClr val="000000"/>
                </a:solidFill>
                <a:latin typeface="Inter Bold"/>
                <a:ea typeface="Inter Bold"/>
                <a:cs typeface="Inter Bold"/>
                <a:sym typeface="Inter Bold"/>
              </a:endParaRPr>
            </a:p>
            <a:p>
              <a:pPr algn="l">
                <a:lnSpc>
                  <a:spcPts val="2380"/>
                </a:lnSpc>
              </a:pPr>
              <a:endParaRPr lang="en-US" sz="1700" b="1" spc="-34">
                <a:solidFill>
                  <a:srgbClr val="000000"/>
                </a:solidFill>
                <a:latin typeface="Inter Bold"/>
                <a:ea typeface="Inter Bold"/>
                <a:cs typeface="Inter Bold"/>
                <a:sym typeface="Inter Bold"/>
              </a:endParaRPr>
            </a:p>
            <a:p>
              <a:pPr algn="l">
                <a:lnSpc>
                  <a:spcPts val="2380"/>
                </a:lnSpc>
              </a:pPr>
              <a:endParaRPr lang="en-US" sz="1700" b="1" spc="-34">
                <a:solidFill>
                  <a:srgbClr val="000000"/>
                </a:solidFill>
                <a:latin typeface="Inter Bold"/>
                <a:ea typeface="Inter Bold"/>
                <a:cs typeface="Inter Bold"/>
                <a:sym typeface="Inter Bold"/>
              </a:endParaRPr>
            </a:p>
            <a:p>
              <a:pPr marL="0" lvl="0" indent="0" algn="l">
                <a:lnSpc>
                  <a:spcPts val="2380"/>
                </a:lnSpc>
                <a:spcBef>
                  <a:spcPct val="0"/>
                </a:spcBef>
              </a:pPr>
              <a:endParaRPr lang="en-US" sz="1700" b="1" spc="-34">
                <a:solidFill>
                  <a:srgbClr val="000000"/>
                </a:solidFill>
                <a:latin typeface="Inter Bold"/>
                <a:ea typeface="Inter Bold"/>
                <a:cs typeface="Inter Bold"/>
                <a:sym typeface="Inter Bold"/>
              </a:endParaRPr>
            </a:p>
          </p:txBody>
        </p:sp>
      </p:grpSp>
      <p:grpSp>
        <p:nvGrpSpPr>
          <p:cNvPr id="17" name="Group 17"/>
          <p:cNvGrpSpPr/>
          <p:nvPr/>
        </p:nvGrpSpPr>
        <p:grpSpPr>
          <a:xfrm>
            <a:off x="12131190" y="3637743"/>
            <a:ext cx="5605813" cy="5830150"/>
            <a:chOff x="0" y="0"/>
            <a:chExt cx="7474417" cy="7773533"/>
          </a:xfrm>
        </p:grpSpPr>
        <p:grpSp>
          <p:nvGrpSpPr>
            <p:cNvPr id="18" name="Group 18"/>
            <p:cNvGrpSpPr/>
            <p:nvPr/>
          </p:nvGrpSpPr>
          <p:grpSpPr>
            <a:xfrm>
              <a:off x="0" y="0"/>
              <a:ext cx="7474417" cy="7773533"/>
              <a:chOff x="0" y="0"/>
              <a:chExt cx="1350645" cy="1404696"/>
            </a:xfrm>
          </p:grpSpPr>
          <p:sp>
            <p:nvSpPr>
              <p:cNvPr id="19" name="Freeform 19"/>
              <p:cNvSpPr/>
              <p:nvPr/>
            </p:nvSpPr>
            <p:spPr>
              <a:xfrm>
                <a:off x="0" y="0"/>
                <a:ext cx="1350645" cy="1404696"/>
              </a:xfrm>
              <a:custGeom>
                <a:avLst/>
                <a:gdLst/>
                <a:ahLst/>
                <a:cxnLst/>
                <a:rect l="l" t="t" r="r" b="b"/>
                <a:pathLst>
                  <a:path w="1350645" h="1404696">
                    <a:moveTo>
                      <a:pt x="45290" y="0"/>
                    </a:moveTo>
                    <a:lnTo>
                      <a:pt x="1305355" y="0"/>
                    </a:lnTo>
                    <a:cubicBezTo>
                      <a:pt x="1330368" y="0"/>
                      <a:pt x="1350645" y="20277"/>
                      <a:pt x="1350645" y="45290"/>
                    </a:cubicBezTo>
                    <a:lnTo>
                      <a:pt x="1350645" y="1359406"/>
                    </a:lnTo>
                    <a:cubicBezTo>
                      <a:pt x="1350645" y="1384419"/>
                      <a:pt x="1330368" y="1404696"/>
                      <a:pt x="1305355" y="1404696"/>
                    </a:cubicBezTo>
                    <a:lnTo>
                      <a:pt x="45290" y="1404696"/>
                    </a:lnTo>
                    <a:cubicBezTo>
                      <a:pt x="20277" y="1404696"/>
                      <a:pt x="0" y="1384419"/>
                      <a:pt x="0" y="1359406"/>
                    </a:cubicBezTo>
                    <a:lnTo>
                      <a:pt x="0" y="45290"/>
                    </a:lnTo>
                    <a:cubicBezTo>
                      <a:pt x="0" y="20277"/>
                      <a:pt x="20277" y="0"/>
                      <a:pt x="45290" y="0"/>
                    </a:cubicBezTo>
                    <a:close/>
                  </a:path>
                </a:pathLst>
              </a:custGeom>
              <a:solidFill>
                <a:srgbClr val="F4F4F4">
                  <a:alpha val="60784"/>
                </a:srgbClr>
              </a:solidFill>
              <a:ln cap="rnd">
                <a:noFill/>
                <a:prstDash val="sysDot"/>
                <a:round/>
              </a:ln>
            </p:spPr>
            <p:txBody>
              <a:bodyPr/>
              <a:lstStyle/>
              <a:p>
                <a:endParaRPr lang="en-IN"/>
              </a:p>
            </p:txBody>
          </p:sp>
          <p:sp>
            <p:nvSpPr>
              <p:cNvPr id="20" name="TextBox 20"/>
              <p:cNvSpPr txBox="1"/>
              <p:nvPr/>
            </p:nvSpPr>
            <p:spPr>
              <a:xfrm>
                <a:off x="0" y="19050"/>
                <a:ext cx="1350645" cy="1385646"/>
              </a:xfrm>
              <a:prstGeom prst="rect">
                <a:avLst/>
              </a:prstGeom>
            </p:spPr>
            <p:txBody>
              <a:bodyPr lIns="50800" tIns="50800" rIns="50800" bIns="50800" rtlCol="0" anchor="ctr"/>
              <a:lstStyle/>
              <a:p>
                <a:pPr algn="ctr">
                  <a:lnSpc>
                    <a:spcPts val="1979"/>
                  </a:lnSpc>
                </a:pPr>
                <a:endParaRPr/>
              </a:p>
            </p:txBody>
          </p:sp>
        </p:grpSp>
        <p:sp>
          <p:nvSpPr>
            <p:cNvPr id="21" name="TextBox 21"/>
            <p:cNvSpPr txBox="1"/>
            <p:nvPr/>
          </p:nvSpPr>
          <p:spPr>
            <a:xfrm>
              <a:off x="1214072" y="414587"/>
              <a:ext cx="5051232" cy="535371"/>
            </a:xfrm>
            <a:prstGeom prst="rect">
              <a:avLst/>
            </a:prstGeom>
          </p:spPr>
          <p:txBody>
            <a:bodyPr lIns="0" tIns="0" rIns="0" bIns="0" rtlCol="0" anchor="t">
              <a:spAutoFit/>
            </a:bodyPr>
            <a:lstStyle/>
            <a:p>
              <a:pPr marL="0" lvl="0" indent="0" algn="l">
                <a:lnSpc>
                  <a:spcPts val="3366"/>
                </a:lnSpc>
                <a:spcBef>
                  <a:spcPct val="0"/>
                </a:spcBef>
              </a:pPr>
              <a:r>
                <a:rPr lang="en-US" sz="2404" b="1" spc="-48">
                  <a:solidFill>
                    <a:srgbClr val="000000"/>
                  </a:solidFill>
                  <a:latin typeface="Inter Bold"/>
                  <a:ea typeface="Inter Bold"/>
                  <a:cs typeface="Inter Bold"/>
                  <a:sym typeface="Inter Bold"/>
                </a:rPr>
                <a:t>The Engagement Paradox</a:t>
              </a:r>
            </a:p>
          </p:txBody>
        </p:sp>
        <p:sp>
          <p:nvSpPr>
            <p:cNvPr id="22" name="TextBox 22"/>
            <p:cNvSpPr txBox="1"/>
            <p:nvPr/>
          </p:nvSpPr>
          <p:spPr>
            <a:xfrm>
              <a:off x="300756" y="1318353"/>
              <a:ext cx="6877863" cy="6279727"/>
            </a:xfrm>
            <a:prstGeom prst="rect">
              <a:avLst/>
            </a:prstGeom>
          </p:spPr>
          <p:txBody>
            <a:bodyPr lIns="0" tIns="0" rIns="0" bIns="0" rtlCol="0" anchor="t">
              <a:spAutoFit/>
            </a:bodyPr>
            <a:lstStyle/>
            <a:p>
              <a:pPr algn="l">
                <a:lnSpc>
                  <a:spcPts val="2380"/>
                </a:lnSpc>
              </a:pPr>
              <a:r>
                <a:rPr lang="en-US" sz="1700" b="1" spc="-34">
                  <a:solidFill>
                    <a:srgbClr val="000000"/>
                  </a:solidFill>
                  <a:latin typeface="Inter Bold"/>
                  <a:ea typeface="Inter Bold"/>
                  <a:cs typeface="Inter Bold"/>
                  <a:sym typeface="Inter Bold"/>
                </a:rPr>
                <a:t>Despite this stated distrust, shoppers arriving from AI sources are demonstrably more engaged than those from any other channel.</a:t>
              </a:r>
            </a:p>
            <a:p>
              <a:pPr algn="l">
                <a:lnSpc>
                  <a:spcPts val="2380"/>
                </a:lnSpc>
              </a:pPr>
              <a:endParaRPr lang="en-US" sz="1700" b="1" spc="-34">
                <a:solidFill>
                  <a:srgbClr val="000000"/>
                </a:solidFill>
                <a:latin typeface="Inter Bold"/>
                <a:ea typeface="Inter Bold"/>
                <a:cs typeface="Inter Bold"/>
                <a:sym typeface="Inter Bold"/>
              </a:endParaRP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Their visits are 32% longer.</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They have a 27% lower bounce rate.</a:t>
              </a:r>
            </a:p>
            <a:p>
              <a:pPr algn="l">
                <a:lnSpc>
                  <a:spcPts val="2380"/>
                </a:lnSpc>
              </a:pPr>
              <a:endParaRPr lang="en-US" sz="1700" b="1" spc="-34">
                <a:solidFill>
                  <a:srgbClr val="000000"/>
                </a:solidFill>
                <a:latin typeface="Inter Bold"/>
                <a:ea typeface="Inter Bold"/>
                <a:cs typeface="Inter Bold"/>
                <a:sym typeface="Inter Bold"/>
              </a:endParaRPr>
            </a:p>
            <a:p>
              <a:pPr algn="l">
                <a:lnSpc>
                  <a:spcPts val="2380"/>
                </a:lnSpc>
              </a:pPr>
              <a:r>
                <a:rPr lang="en-US" sz="1700" b="1" spc="-34">
                  <a:solidFill>
                    <a:srgbClr val="000000"/>
                  </a:solidFill>
                  <a:latin typeface="Inter Bold"/>
                  <a:ea typeface="Inter Bold"/>
                  <a:cs typeface="Inter Bold"/>
                  <a:sym typeface="Inter Bold"/>
                </a:rPr>
                <a:t>Consumers respond positively to the outcomes of "invisible" AI (like better search results or reliable inventory) that seamlessly improves their experience, even while they harbor distrust for overt, "visible" AI agents.</a:t>
              </a:r>
            </a:p>
            <a:p>
              <a:pPr algn="l">
                <a:lnSpc>
                  <a:spcPts val="2380"/>
                </a:lnSpc>
              </a:pPr>
              <a:endParaRPr lang="en-US" sz="1700" b="1" spc="-34">
                <a:solidFill>
                  <a:srgbClr val="000000"/>
                </a:solidFill>
                <a:latin typeface="Inter Bold"/>
                <a:ea typeface="Inter Bold"/>
                <a:cs typeface="Inter Bold"/>
                <a:sym typeface="Inter Bold"/>
              </a:endParaRPr>
            </a:p>
            <a:p>
              <a:pPr algn="l">
                <a:lnSpc>
                  <a:spcPts val="2380"/>
                </a:lnSpc>
              </a:pPr>
              <a:endParaRPr lang="en-US" sz="1700" b="1" spc="-34">
                <a:solidFill>
                  <a:srgbClr val="000000"/>
                </a:solidFill>
                <a:latin typeface="Inter Bold"/>
                <a:ea typeface="Inter Bold"/>
                <a:cs typeface="Inter Bold"/>
                <a:sym typeface="Inter Bold"/>
              </a:endParaRPr>
            </a:p>
            <a:p>
              <a:pPr algn="l">
                <a:lnSpc>
                  <a:spcPts val="2380"/>
                </a:lnSpc>
              </a:pPr>
              <a:endParaRPr lang="en-US" sz="1700" b="1" spc="-34">
                <a:solidFill>
                  <a:srgbClr val="000000"/>
                </a:solidFill>
                <a:latin typeface="Inter Bold"/>
                <a:ea typeface="Inter Bold"/>
                <a:cs typeface="Inter Bold"/>
                <a:sym typeface="Inter Bold"/>
              </a:endParaRPr>
            </a:p>
            <a:p>
              <a:pPr marL="0" lvl="0" indent="0" algn="l">
                <a:lnSpc>
                  <a:spcPts val="2380"/>
                </a:lnSpc>
                <a:spcBef>
                  <a:spcPct val="0"/>
                </a:spcBef>
              </a:pPr>
              <a:endParaRPr lang="en-US" sz="1700" b="1" spc="-34">
                <a:solidFill>
                  <a:srgbClr val="000000"/>
                </a:solidFill>
                <a:latin typeface="Inter Bold"/>
                <a:ea typeface="Inter Bold"/>
                <a:cs typeface="Inter Bold"/>
                <a:sym typeface="Inter Bold"/>
              </a:endParaRPr>
            </a:p>
          </p:txBody>
        </p:sp>
      </p:grpSp>
      <p:sp>
        <p:nvSpPr>
          <p:cNvPr id="23" name="Freeform 23"/>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04986" y="-3182942"/>
            <a:ext cx="14245703" cy="19472241"/>
            <a:chOff x="0" y="0"/>
            <a:chExt cx="18994271" cy="25962988"/>
          </a:xfrm>
        </p:grpSpPr>
        <p:grpSp>
          <p:nvGrpSpPr>
            <p:cNvPr id="3" name="Group 3"/>
            <p:cNvGrpSpPr/>
            <p:nvPr/>
          </p:nvGrpSpPr>
          <p:grpSpPr>
            <a:xfrm>
              <a:off x="0" y="2855738"/>
              <a:ext cx="18994271" cy="1899427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alpha val="19608"/>
                </a:srgbClr>
              </a:solidFill>
            </p:spPr>
            <p:txBody>
              <a:bodyPr/>
              <a:lstStyle/>
              <a:p>
                <a:endParaRPr lang="en-IN"/>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871727" y="16588323"/>
              <a:ext cx="8743363" cy="9374665"/>
              <a:chOff x="0" y="0"/>
              <a:chExt cx="1664480" cy="1784661"/>
            </a:xfrm>
          </p:grpSpPr>
          <p:sp>
            <p:nvSpPr>
              <p:cNvPr id="7" name="Freeform 7"/>
              <p:cNvSpPr/>
              <p:nvPr/>
            </p:nvSpPr>
            <p:spPr>
              <a:xfrm>
                <a:off x="0" y="0"/>
                <a:ext cx="1664480" cy="1784661"/>
              </a:xfrm>
              <a:custGeom>
                <a:avLst/>
                <a:gdLst/>
                <a:ahLst/>
                <a:cxnLst/>
                <a:rect l="l" t="t" r="r" b="b"/>
                <a:pathLst>
                  <a:path w="1664480" h="1784661">
                    <a:moveTo>
                      <a:pt x="118062" y="0"/>
                    </a:moveTo>
                    <a:lnTo>
                      <a:pt x="1546418" y="0"/>
                    </a:lnTo>
                    <a:cubicBezTo>
                      <a:pt x="1577730" y="0"/>
                      <a:pt x="1607760" y="12439"/>
                      <a:pt x="1629901" y="34579"/>
                    </a:cubicBezTo>
                    <a:cubicBezTo>
                      <a:pt x="1652041" y="56720"/>
                      <a:pt x="1664480" y="86750"/>
                      <a:pt x="1664480" y="118062"/>
                    </a:cubicBezTo>
                    <a:lnTo>
                      <a:pt x="1664480" y="1666600"/>
                    </a:lnTo>
                    <a:cubicBezTo>
                      <a:pt x="1664480" y="1697912"/>
                      <a:pt x="1652041" y="1727941"/>
                      <a:pt x="1629901" y="1750082"/>
                    </a:cubicBezTo>
                    <a:cubicBezTo>
                      <a:pt x="1607760" y="1772223"/>
                      <a:pt x="1577730" y="1784661"/>
                      <a:pt x="1546418" y="1784661"/>
                    </a:cubicBezTo>
                    <a:lnTo>
                      <a:pt x="118062" y="1784661"/>
                    </a:lnTo>
                    <a:cubicBezTo>
                      <a:pt x="86750" y="1784661"/>
                      <a:pt x="56720" y="1772223"/>
                      <a:pt x="34579" y="1750082"/>
                    </a:cubicBezTo>
                    <a:cubicBezTo>
                      <a:pt x="12439" y="1727941"/>
                      <a:pt x="0" y="1697912"/>
                      <a:pt x="0" y="1666600"/>
                    </a:cubicBezTo>
                    <a:lnTo>
                      <a:pt x="0" y="118062"/>
                    </a:lnTo>
                    <a:cubicBezTo>
                      <a:pt x="0" y="86750"/>
                      <a:pt x="12439" y="56720"/>
                      <a:pt x="34579" y="34579"/>
                    </a:cubicBezTo>
                    <a:cubicBezTo>
                      <a:pt x="56720" y="12439"/>
                      <a:pt x="86750" y="0"/>
                      <a:pt x="118062" y="0"/>
                    </a:cubicBezTo>
                    <a:close/>
                  </a:path>
                </a:pathLst>
              </a:custGeom>
              <a:solidFill>
                <a:srgbClr val="649BF5"/>
              </a:solidFill>
            </p:spPr>
            <p:txBody>
              <a:bodyPr/>
              <a:lstStyle/>
              <a:p>
                <a:endParaRPr lang="en-IN"/>
              </a:p>
            </p:txBody>
          </p:sp>
          <p:sp>
            <p:nvSpPr>
              <p:cNvPr id="8" name="TextBox 8"/>
              <p:cNvSpPr txBox="1"/>
              <p:nvPr/>
            </p:nvSpPr>
            <p:spPr>
              <a:xfrm>
                <a:off x="0" y="-38100"/>
                <a:ext cx="1664480" cy="182276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624710" y="0"/>
              <a:ext cx="10569266" cy="8053923"/>
              <a:chOff x="0" y="0"/>
              <a:chExt cx="2012078" cy="1533231"/>
            </a:xfrm>
          </p:grpSpPr>
          <p:sp>
            <p:nvSpPr>
              <p:cNvPr id="10" name="Freeform 10"/>
              <p:cNvSpPr/>
              <p:nvPr/>
            </p:nvSpPr>
            <p:spPr>
              <a:xfrm>
                <a:off x="0" y="0"/>
                <a:ext cx="2012078" cy="1533231"/>
              </a:xfrm>
              <a:custGeom>
                <a:avLst/>
                <a:gdLst/>
                <a:ahLst/>
                <a:cxnLst/>
                <a:rect l="l" t="t" r="r" b="b"/>
                <a:pathLst>
                  <a:path w="2012078" h="1533231">
                    <a:moveTo>
                      <a:pt x="97666" y="0"/>
                    </a:moveTo>
                    <a:lnTo>
                      <a:pt x="1914413" y="0"/>
                    </a:lnTo>
                    <a:cubicBezTo>
                      <a:pt x="1940315" y="0"/>
                      <a:pt x="1965157" y="10290"/>
                      <a:pt x="1983473" y="28606"/>
                    </a:cubicBezTo>
                    <a:cubicBezTo>
                      <a:pt x="2001789" y="46922"/>
                      <a:pt x="2012078" y="71763"/>
                      <a:pt x="2012078" y="97666"/>
                    </a:cubicBezTo>
                    <a:lnTo>
                      <a:pt x="2012078" y="1435565"/>
                    </a:lnTo>
                    <a:cubicBezTo>
                      <a:pt x="2012078" y="1461468"/>
                      <a:pt x="2001789" y="1486309"/>
                      <a:pt x="1983473" y="1504625"/>
                    </a:cubicBezTo>
                    <a:cubicBezTo>
                      <a:pt x="1965157" y="1522941"/>
                      <a:pt x="1940315" y="1533231"/>
                      <a:pt x="1914413" y="1533231"/>
                    </a:cubicBezTo>
                    <a:lnTo>
                      <a:pt x="97666" y="1533231"/>
                    </a:lnTo>
                    <a:cubicBezTo>
                      <a:pt x="43726" y="1533231"/>
                      <a:pt x="0" y="1489504"/>
                      <a:pt x="0" y="1435565"/>
                    </a:cubicBezTo>
                    <a:lnTo>
                      <a:pt x="0" y="97666"/>
                    </a:lnTo>
                    <a:cubicBezTo>
                      <a:pt x="0" y="71763"/>
                      <a:pt x="10290" y="46922"/>
                      <a:pt x="28606" y="28606"/>
                    </a:cubicBezTo>
                    <a:cubicBezTo>
                      <a:pt x="46922" y="10290"/>
                      <a:pt x="71763" y="0"/>
                      <a:pt x="97666" y="0"/>
                    </a:cubicBezTo>
                    <a:close/>
                  </a:path>
                </a:pathLst>
              </a:custGeom>
              <a:solidFill>
                <a:srgbClr val="649BF5"/>
              </a:solidFill>
            </p:spPr>
            <p:txBody>
              <a:bodyPr/>
              <a:lstStyle/>
              <a:p>
                <a:endParaRPr lang="en-IN"/>
              </a:p>
            </p:txBody>
          </p:sp>
          <p:sp>
            <p:nvSpPr>
              <p:cNvPr id="11" name="TextBox 11"/>
              <p:cNvSpPr txBox="1"/>
              <p:nvPr/>
            </p:nvSpPr>
            <p:spPr>
              <a:xfrm>
                <a:off x="0" y="-38100"/>
                <a:ext cx="2012078" cy="1571331"/>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flipV="1">
              <a:off x="4632796"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5508175"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6383837"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7263206"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8138868"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9014247"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9889909" y="16725669"/>
              <a:ext cx="0" cy="1234254"/>
            </a:xfrm>
            <a:prstGeom prst="line">
              <a:avLst/>
            </a:prstGeom>
            <a:ln w="12700"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2881117" y="16613723"/>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20" name="AutoShape 20"/>
            <p:cNvSpPr/>
            <p:nvPr/>
          </p:nvSpPr>
          <p:spPr>
            <a:xfrm flipV="1">
              <a:off x="3756496"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grpSp>
          <p:nvGrpSpPr>
            <p:cNvPr id="21" name="Group 21"/>
            <p:cNvGrpSpPr/>
            <p:nvPr/>
          </p:nvGrpSpPr>
          <p:grpSpPr>
            <a:xfrm>
              <a:off x="3008005" y="16481550"/>
              <a:ext cx="6489131" cy="264346"/>
              <a:chOff x="0" y="0"/>
              <a:chExt cx="1761892" cy="71774"/>
            </a:xfrm>
          </p:grpSpPr>
          <p:sp>
            <p:nvSpPr>
              <p:cNvPr id="22" name="Freeform 22"/>
              <p:cNvSpPr/>
              <p:nvPr/>
            </p:nvSpPr>
            <p:spPr>
              <a:xfrm>
                <a:off x="0" y="0"/>
                <a:ext cx="1761892" cy="71774"/>
              </a:xfrm>
              <a:custGeom>
                <a:avLst/>
                <a:gdLst/>
                <a:ahLst/>
                <a:cxnLst/>
                <a:rect l="l" t="t" r="r" b="b"/>
                <a:pathLst>
                  <a:path w="1761892" h="71774">
                    <a:moveTo>
                      <a:pt x="880946" y="0"/>
                    </a:moveTo>
                    <a:cubicBezTo>
                      <a:pt x="394413" y="0"/>
                      <a:pt x="0" y="16067"/>
                      <a:pt x="0" y="35887"/>
                    </a:cubicBezTo>
                    <a:cubicBezTo>
                      <a:pt x="0" y="55707"/>
                      <a:pt x="394413" y="71774"/>
                      <a:pt x="880946" y="71774"/>
                    </a:cubicBezTo>
                    <a:cubicBezTo>
                      <a:pt x="1367479" y="71774"/>
                      <a:pt x="1761892" y="55707"/>
                      <a:pt x="1761892" y="35887"/>
                    </a:cubicBezTo>
                    <a:cubicBezTo>
                      <a:pt x="1761892" y="16067"/>
                      <a:pt x="1367479" y="0"/>
                      <a:pt x="880946" y="0"/>
                    </a:cubicBezTo>
                    <a:close/>
                  </a:path>
                </a:pathLst>
              </a:custGeom>
              <a:solidFill>
                <a:srgbClr val="FFFFFF"/>
              </a:solidFill>
              <a:ln w="9525" cap="sq">
                <a:solidFill>
                  <a:srgbClr val="5690EF"/>
                </a:solidFill>
                <a:prstDash val="solid"/>
                <a:miter/>
              </a:ln>
            </p:spPr>
            <p:txBody>
              <a:bodyPr/>
              <a:lstStyle/>
              <a:p>
                <a:endParaRPr lang="en-IN"/>
              </a:p>
            </p:txBody>
          </p:sp>
          <p:sp>
            <p:nvSpPr>
              <p:cNvPr id="23" name="TextBox 23"/>
              <p:cNvSpPr txBox="1"/>
              <p:nvPr/>
            </p:nvSpPr>
            <p:spPr>
              <a:xfrm>
                <a:off x="165177" y="-31371"/>
                <a:ext cx="1431537" cy="96416"/>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800611" y="8053923"/>
              <a:ext cx="11545455" cy="8572500"/>
            </a:xfrm>
            <a:custGeom>
              <a:avLst/>
              <a:gdLst/>
              <a:ahLst/>
              <a:cxnLst/>
              <a:rect l="l" t="t" r="r" b="b"/>
              <a:pathLst>
                <a:path w="11545455" h="8572500">
                  <a:moveTo>
                    <a:pt x="0" y="0"/>
                  </a:moveTo>
                  <a:lnTo>
                    <a:pt x="11545455" y="0"/>
                  </a:lnTo>
                  <a:lnTo>
                    <a:pt x="11545455" y="8572500"/>
                  </a:lnTo>
                  <a:lnTo>
                    <a:pt x="0" y="8572500"/>
                  </a:lnTo>
                  <a:lnTo>
                    <a:pt x="0" y="0"/>
                  </a:lnTo>
                  <a:close/>
                </a:path>
              </a:pathLst>
            </a:custGeom>
            <a:blipFill>
              <a:blip r:embed="rId2"/>
              <a:stretch>
                <a:fillRect/>
              </a:stretch>
            </a:blipFill>
          </p:spPr>
          <p:txBody>
            <a:bodyPr/>
            <a:lstStyle/>
            <a:p>
              <a:endParaRPr lang="en-IN"/>
            </a:p>
          </p:txBody>
        </p:sp>
      </p:grpSp>
      <p:sp>
        <p:nvSpPr>
          <p:cNvPr id="25" name="TextBox 25"/>
          <p:cNvSpPr txBox="1"/>
          <p:nvPr/>
        </p:nvSpPr>
        <p:spPr>
          <a:xfrm>
            <a:off x="1028700" y="1019175"/>
            <a:ext cx="17137781" cy="1228725"/>
          </a:xfrm>
          <a:prstGeom prst="rect">
            <a:avLst/>
          </a:prstGeom>
        </p:spPr>
        <p:txBody>
          <a:bodyPr lIns="0" tIns="0" rIns="0" bIns="0" rtlCol="0" anchor="t">
            <a:spAutoFit/>
          </a:bodyPr>
          <a:lstStyle/>
          <a:p>
            <a:pPr algn="l">
              <a:lnSpc>
                <a:spcPts val="9600"/>
              </a:lnSpc>
            </a:pPr>
            <a:r>
              <a:rPr lang="en-US" sz="8000" b="1">
                <a:solidFill>
                  <a:srgbClr val="0067F1"/>
                </a:solidFill>
                <a:latin typeface="Bricolage Grotesque Bold"/>
                <a:ea typeface="Bricolage Grotesque Bold"/>
                <a:cs typeface="Bricolage Grotesque Bold"/>
                <a:sym typeface="Bricolage Grotesque Bold"/>
              </a:rPr>
              <a:t>Critical Risks</a:t>
            </a:r>
            <a:r>
              <a:rPr lang="en-US" sz="8000" b="1">
                <a:solidFill>
                  <a:srgbClr val="231F20"/>
                </a:solidFill>
                <a:latin typeface="Bricolage Grotesque Bold"/>
                <a:ea typeface="Bricolage Grotesque Bold"/>
                <a:cs typeface="Bricolage Grotesque Bold"/>
                <a:sym typeface="Bricolage Grotesque Bold"/>
              </a:rPr>
              <a:t> &amp; </a:t>
            </a:r>
            <a:r>
              <a:rPr lang="en-US" sz="8000" b="1">
                <a:solidFill>
                  <a:srgbClr val="000000"/>
                </a:solidFill>
                <a:latin typeface="Bricolage Grotesque Bold"/>
                <a:ea typeface="Bricolage Grotesque Bold"/>
                <a:cs typeface="Bricolage Grotesque Bold"/>
                <a:sym typeface="Bricolage Grotesque Bold"/>
              </a:rPr>
              <a:t>Resistance Factors</a:t>
            </a:r>
          </a:p>
        </p:txBody>
      </p:sp>
      <p:grpSp>
        <p:nvGrpSpPr>
          <p:cNvPr id="26" name="Group 26"/>
          <p:cNvGrpSpPr/>
          <p:nvPr/>
        </p:nvGrpSpPr>
        <p:grpSpPr>
          <a:xfrm>
            <a:off x="1140314" y="2584597"/>
            <a:ext cx="4825590" cy="4825590"/>
            <a:chOff x="0" y="0"/>
            <a:chExt cx="6434120" cy="6434120"/>
          </a:xfrm>
        </p:grpSpPr>
        <p:grpSp>
          <p:nvGrpSpPr>
            <p:cNvPr id="27" name="Group 27"/>
            <p:cNvGrpSpPr/>
            <p:nvPr/>
          </p:nvGrpSpPr>
          <p:grpSpPr>
            <a:xfrm>
              <a:off x="0" y="0"/>
              <a:ext cx="6434120" cy="643412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txBody>
              <a:bodyPr/>
              <a:lstStyle/>
              <a:p>
                <a:endParaRPr lang="en-IN"/>
              </a:p>
            </p:txBody>
          </p:sp>
          <p:sp>
            <p:nvSpPr>
              <p:cNvPr id="29" name="TextBox 29"/>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grpSp>
          <p:nvGrpSpPr>
            <p:cNvPr id="30" name="Group 30"/>
            <p:cNvGrpSpPr/>
            <p:nvPr/>
          </p:nvGrpSpPr>
          <p:grpSpPr>
            <a:xfrm>
              <a:off x="322741" y="0"/>
              <a:ext cx="5775739" cy="57757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solidFill>
              <a:ln cap="sq">
                <a:noFill/>
                <a:prstDash val="solid"/>
                <a:miter/>
              </a:ln>
            </p:spPr>
            <p:txBody>
              <a:bodyPr/>
              <a:lstStyle/>
              <a:p>
                <a:endParaRPr lang="en-IN"/>
              </a:p>
            </p:txBody>
          </p:sp>
          <p:sp>
            <p:nvSpPr>
              <p:cNvPr id="32" name="TextBox 32"/>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sp>
          <p:nvSpPr>
            <p:cNvPr id="33" name="TextBox 33"/>
            <p:cNvSpPr txBox="1"/>
            <p:nvPr/>
          </p:nvSpPr>
          <p:spPr>
            <a:xfrm>
              <a:off x="1137424" y="488557"/>
              <a:ext cx="4159271" cy="1131358"/>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Bricolage Grotesque Bold"/>
                  <a:ea typeface="Bricolage Grotesque Bold"/>
                  <a:cs typeface="Bricolage Grotesque Bold"/>
                  <a:sym typeface="Bricolage Grotesque Bold"/>
                </a:rPr>
                <a:t>Data Privacy &amp; Security</a:t>
              </a:r>
            </a:p>
          </p:txBody>
        </p:sp>
        <p:sp>
          <p:nvSpPr>
            <p:cNvPr id="34" name="TextBox 34"/>
            <p:cNvSpPr txBox="1"/>
            <p:nvPr/>
          </p:nvSpPr>
          <p:spPr>
            <a:xfrm>
              <a:off x="793050" y="1781364"/>
              <a:ext cx="5305431" cy="2622762"/>
            </a:xfrm>
            <a:prstGeom prst="rect">
              <a:avLst/>
            </a:prstGeom>
          </p:spPr>
          <p:txBody>
            <a:bodyPr lIns="0" tIns="0" rIns="0" bIns="0" rtlCol="0" anchor="t">
              <a:spAutoFit/>
            </a:bodyPr>
            <a:lstStyle/>
            <a:p>
              <a:pPr marL="302261" lvl="1" indent="-151130" algn="l">
                <a:lnSpc>
                  <a:spcPts val="1960"/>
                </a:lnSpc>
                <a:buFont typeface="Arial"/>
                <a:buChar char="•"/>
              </a:pPr>
              <a:r>
                <a:rPr lang="en-US" sz="1400">
                  <a:solidFill>
                    <a:srgbClr val="FFFFFF"/>
                  </a:solidFill>
                  <a:latin typeface="Inter"/>
                  <a:ea typeface="Inter"/>
                  <a:cs typeface="Inter"/>
                  <a:sym typeface="Inter"/>
                </a:rPr>
                <a:t>58-60% of shoppers are actively worried about how AI will use their personal data.</a:t>
              </a:r>
            </a:p>
            <a:p>
              <a:pPr marL="302261" lvl="1" indent="-151130" algn="l">
                <a:lnSpc>
                  <a:spcPts val="1960"/>
                </a:lnSpc>
                <a:buFont typeface="Arial"/>
                <a:buChar char="•"/>
              </a:pPr>
              <a:r>
                <a:rPr lang="en-US" sz="1400">
                  <a:solidFill>
                    <a:srgbClr val="FFFFFF"/>
                  </a:solidFill>
                  <a:latin typeface="Inter"/>
                  <a:ea typeface="Inter"/>
                  <a:cs typeface="Inter"/>
                  <a:sym typeface="Inter"/>
                </a:rPr>
                <a:t>The fear is specific: 81% of consumers believe data collected by AI will be used in ways they are uncomfortable with or for purposes beyond what was intended.(IAPP, 2025)</a:t>
              </a:r>
            </a:p>
            <a:p>
              <a:pPr algn="l">
                <a:lnSpc>
                  <a:spcPts val="1960"/>
                </a:lnSpc>
              </a:pPr>
              <a:endParaRPr lang="en-US" sz="1400">
                <a:solidFill>
                  <a:srgbClr val="FFFFFF"/>
                </a:solidFill>
                <a:latin typeface="Inter"/>
                <a:ea typeface="Inter"/>
                <a:cs typeface="Inter"/>
                <a:sym typeface="Inter"/>
              </a:endParaRPr>
            </a:p>
          </p:txBody>
        </p:sp>
      </p:grpSp>
      <p:sp>
        <p:nvSpPr>
          <p:cNvPr id="35" name="TextBox 35"/>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15</a:t>
            </a:r>
          </a:p>
        </p:txBody>
      </p:sp>
      <p:sp>
        <p:nvSpPr>
          <p:cNvPr id="36" name="Freeform 36"/>
          <p:cNvSpPr/>
          <p:nvPr/>
        </p:nvSpPr>
        <p:spPr>
          <a:xfrm>
            <a:off x="15769751" y="147606"/>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grpSp>
        <p:nvGrpSpPr>
          <p:cNvPr id="37" name="Group 37"/>
          <p:cNvGrpSpPr/>
          <p:nvPr/>
        </p:nvGrpSpPr>
        <p:grpSpPr>
          <a:xfrm>
            <a:off x="12107786" y="5340160"/>
            <a:ext cx="4825590" cy="4825590"/>
            <a:chOff x="0" y="0"/>
            <a:chExt cx="6434120" cy="6434120"/>
          </a:xfrm>
        </p:grpSpPr>
        <p:grpSp>
          <p:nvGrpSpPr>
            <p:cNvPr id="38" name="Group 38"/>
            <p:cNvGrpSpPr/>
            <p:nvPr/>
          </p:nvGrpSpPr>
          <p:grpSpPr>
            <a:xfrm>
              <a:off x="0" y="0"/>
              <a:ext cx="6434120" cy="643412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txBody>
              <a:bodyPr/>
              <a:lstStyle/>
              <a:p>
                <a:endParaRPr lang="en-IN"/>
              </a:p>
            </p:txBody>
          </p:sp>
          <p:sp>
            <p:nvSpPr>
              <p:cNvPr id="40" name="TextBox 40"/>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grpSp>
          <p:nvGrpSpPr>
            <p:cNvPr id="41" name="Group 41"/>
            <p:cNvGrpSpPr/>
            <p:nvPr/>
          </p:nvGrpSpPr>
          <p:grpSpPr>
            <a:xfrm>
              <a:off x="322741" y="0"/>
              <a:ext cx="5775739" cy="5775739"/>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solidFill>
              <a:ln cap="sq">
                <a:noFill/>
                <a:prstDash val="solid"/>
                <a:miter/>
              </a:ln>
            </p:spPr>
            <p:txBody>
              <a:bodyPr/>
              <a:lstStyle/>
              <a:p>
                <a:endParaRPr lang="en-IN"/>
              </a:p>
            </p:txBody>
          </p:sp>
          <p:sp>
            <p:nvSpPr>
              <p:cNvPr id="43" name="TextBox 43"/>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sp>
          <p:nvSpPr>
            <p:cNvPr id="44" name="TextBox 44"/>
            <p:cNvSpPr txBox="1"/>
            <p:nvPr/>
          </p:nvSpPr>
          <p:spPr>
            <a:xfrm>
              <a:off x="1137424" y="488557"/>
              <a:ext cx="4159271" cy="1131358"/>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Bricolage Grotesque Bold"/>
                  <a:ea typeface="Bricolage Grotesque Bold"/>
                  <a:cs typeface="Bricolage Grotesque Bold"/>
                  <a:sym typeface="Bricolage Grotesque Bold"/>
                </a:rPr>
                <a:t>The Internal Readiness Gap</a:t>
              </a:r>
            </a:p>
          </p:txBody>
        </p:sp>
        <p:sp>
          <p:nvSpPr>
            <p:cNvPr id="45" name="TextBox 45"/>
            <p:cNvSpPr txBox="1"/>
            <p:nvPr/>
          </p:nvSpPr>
          <p:spPr>
            <a:xfrm>
              <a:off x="693399" y="1794064"/>
              <a:ext cx="5176482" cy="3526233"/>
            </a:xfrm>
            <a:prstGeom prst="rect">
              <a:avLst/>
            </a:prstGeom>
          </p:spPr>
          <p:txBody>
            <a:bodyPr lIns="0" tIns="0" rIns="0" bIns="0" rtlCol="0" anchor="t">
              <a:spAutoFit/>
            </a:bodyPr>
            <a:lstStyle/>
            <a:p>
              <a:pPr algn="l">
                <a:lnSpc>
                  <a:spcPts val="1912"/>
                </a:lnSpc>
              </a:pPr>
              <a:r>
                <a:rPr lang="en-US" sz="1365">
                  <a:solidFill>
                    <a:srgbClr val="FFFFFF"/>
                  </a:solidFill>
                  <a:latin typeface="Inter"/>
                  <a:ea typeface="Inter"/>
                  <a:cs typeface="Inter"/>
                  <a:sym typeface="Inter"/>
                </a:rPr>
                <a:t>The greatest threat may be internal, as a lack of preparedness causes the poor user experiences that consumers fear.</a:t>
              </a:r>
            </a:p>
            <a:p>
              <a:pPr marL="294914" lvl="1" indent="-147457" algn="l">
                <a:lnSpc>
                  <a:spcPts val="1912"/>
                </a:lnSpc>
                <a:buFont typeface="Arial"/>
                <a:buChar char="•"/>
              </a:pPr>
              <a:r>
                <a:rPr lang="en-US" sz="1365">
                  <a:solidFill>
                    <a:srgbClr val="FFFFFF"/>
                  </a:solidFill>
                  <a:latin typeface="Inter"/>
                  <a:ea typeface="Inter"/>
                  <a:cs typeface="Inter"/>
                  <a:sym typeface="Inter"/>
                </a:rPr>
                <a:t>While 97% of retailers are investing in AI, only 11% feel fully prepared to deploy it at scale.</a:t>
              </a:r>
            </a:p>
            <a:p>
              <a:pPr marL="294914" lvl="1" indent="-147457" algn="l">
                <a:lnSpc>
                  <a:spcPts val="1912"/>
                </a:lnSpc>
                <a:buFont typeface="Arial"/>
                <a:buChar char="•"/>
              </a:pPr>
              <a:r>
                <a:rPr lang="en-US" sz="1365">
                  <a:solidFill>
                    <a:srgbClr val="FFFFFF"/>
                  </a:solidFill>
                  <a:latin typeface="Inter"/>
                  <a:ea typeface="Inter"/>
                  <a:cs typeface="Inter"/>
                  <a:sym typeface="Inter"/>
                </a:rPr>
                <a:t>The primary internal obstacle is fragmented and siloed customer data (58% of retailers), which makes effective personalization impossible.(TotalRetail, 2025)</a:t>
              </a:r>
            </a:p>
          </p:txBody>
        </p:sp>
      </p:grpSp>
      <p:grpSp>
        <p:nvGrpSpPr>
          <p:cNvPr id="46" name="Group 46"/>
          <p:cNvGrpSpPr/>
          <p:nvPr/>
        </p:nvGrpSpPr>
        <p:grpSpPr>
          <a:xfrm>
            <a:off x="4772000" y="5340160"/>
            <a:ext cx="4825590" cy="4825590"/>
            <a:chOff x="0" y="0"/>
            <a:chExt cx="6434120" cy="6434120"/>
          </a:xfrm>
        </p:grpSpPr>
        <p:grpSp>
          <p:nvGrpSpPr>
            <p:cNvPr id="47" name="Group 47"/>
            <p:cNvGrpSpPr/>
            <p:nvPr/>
          </p:nvGrpSpPr>
          <p:grpSpPr>
            <a:xfrm>
              <a:off x="0" y="0"/>
              <a:ext cx="6434120" cy="6434120"/>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txBody>
              <a:bodyPr/>
              <a:lstStyle/>
              <a:p>
                <a:endParaRPr lang="en-IN"/>
              </a:p>
            </p:txBody>
          </p:sp>
          <p:sp>
            <p:nvSpPr>
              <p:cNvPr id="49" name="TextBox 49"/>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grpSp>
          <p:nvGrpSpPr>
            <p:cNvPr id="50" name="Group 50"/>
            <p:cNvGrpSpPr/>
            <p:nvPr/>
          </p:nvGrpSpPr>
          <p:grpSpPr>
            <a:xfrm>
              <a:off x="322741" y="0"/>
              <a:ext cx="5775739" cy="5775739"/>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solidFill>
              <a:ln cap="sq">
                <a:noFill/>
                <a:prstDash val="solid"/>
                <a:miter/>
              </a:ln>
            </p:spPr>
            <p:txBody>
              <a:bodyPr/>
              <a:lstStyle/>
              <a:p>
                <a:endParaRPr lang="en-IN"/>
              </a:p>
            </p:txBody>
          </p:sp>
          <p:sp>
            <p:nvSpPr>
              <p:cNvPr id="52" name="TextBox 52"/>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sp>
          <p:nvSpPr>
            <p:cNvPr id="53" name="TextBox 53"/>
            <p:cNvSpPr txBox="1"/>
            <p:nvPr/>
          </p:nvSpPr>
          <p:spPr>
            <a:xfrm>
              <a:off x="1130975" y="488557"/>
              <a:ext cx="4159271" cy="1131358"/>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Bricolage Grotesque Bold"/>
                  <a:ea typeface="Bricolage Grotesque Bold"/>
                  <a:cs typeface="Bricolage Grotesque Bold"/>
                  <a:sym typeface="Bricolage Grotesque Bold"/>
                </a:rPr>
                <a:t> Poor User Experience</a:t>
              </a:r>
            </a:p>
          </p:txBody>
        </p:sp>
        <p:sp>
          <p:nvSpPr>
            <p:cNvPr id="54" name="TextBox 54"/>
            <p:cNvSpPr txBox="1"/>
            <p:nvPr/>
          </p:nvSpPr>
          <p:spPr>
            <a:xfrm>
              <a:off x="627950" y="1882964"/>
              <a:ext cx="5305431" cy="2622762"/>
            </a:xfrm>
            <a:prstGeom prst="rect">
              <a:avLst/>
            </a:prstGeom>
          </p:spPr>
          <p:txBody>
            <a:bodyPr lIns="0" tIns="0" rIns="0" bIns="0" rtlCol="0" anchor="t">
              <a:spAutoFit/>
            </a:bodyPr>
            <a:lstStyle/>
            <a:p>
              <a:pPr marL="302261" lvl="1" indent="-151130" algn="l">
                <a:lnSpc>
                  <a:spcPts val="1960"/>
                </a:lnSpc>
                <a:buFont typeface="Arial"/>
                <a:buChar char="•"/>
              </a:pPr>
              <a:r>
                <a:rPr lang="en-US" sz="1400">
                  <a:solidFill>
                    <a:srgbClr val="FFFFFF"/>
                  </a:solidFill>
                  <a:latin typeface="Inter"/>
                  <a:ea typeface="Inter"/>
                  <a:cs typeface="Inter"/>
                  <a:sym typeface="Inter"/>
                </a:rPr>
                <a:t>39% of shoppers report having abandoned a purchase specifically because of a frustrating AI interaction (e.g., inaccurate recommendations, a bad chatbot). (Omnisend, 2025)</a:t>
              </a:r>
            </a:p>
            <a:p>
              <a:pPr marL="302261" lvl="1" indent="-151130" algn="l">
                <a:lnSpc>
                  <a:spcPts val="1960"/>
                </a:lnSpc>
                <a:buFont typeface="Arial"/>
                <a:buChar char="•"/>
              </a:pPr>
              <a:r>
                <a:rPr lang="en-US" sz="1400">
                  <a:solidFill>
                    <a:srgbClr val="FFFFFF"/>
                  </a:solidFill>
                  <a:latin typeface="Inter"/>
                  <a:ea typeface="Inter"/>
                  <a:cs typeface="Inter"/>
                  <a:sym typeface="Inter"/>
                </a:rPr>
                <a:t>42% feel that the retail AI they encounter today functions more as an "aggressive upselling tool" than as a genuinely helpful assistant, reinforcing skepticism. (Omnisend, 2025)</a:t>
              </a:r>
            </a:p>
          </p:txBody>
        </p:sp>
      </p:grpSp>
      <p:grpSp>
        <p:nvGrpSpPr>
          <p:cNvPr id="55" name="Group 55"/>
          <p:cNvGrpSpPr/>
          <p:nvPr/>
        </p:nvGrpSpPr>
        <p:grpSpPr>
          <a:xfrm>
            <a:off x="8415874" y="2247900"/>
            <a:ext cx="4844192" cy="4844192"/>
            <a:chOff x="0" y="0"/>
            <a:chExt cx="6458923" cy="6458923"/>
          </a:xfrm>
        </p:grpSpPr>
        <p:grpSp>
          <p:nvGrpSpPr>
            <p:cNvPr id="56" name="Group 56"/>
            <p:cNvGrpSpPr/>
            <p:nvPr/>
          </p:nvGrpSpPr>
          <p:grpSpPr>
            <a:xfrm>
              <a:off x="0" y="0"/>
              <a:ext cx="6458923" cy="6458923"/>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txBody>
              <a:bodyPr/>
              <a:lstStyle/>
              <a:p>
                <a:endParaRPr lang="en-IN"/>
              </a:p>
            </p:txBody>
          </p:sp>
          <p:sp>
            <p:nvSpPr>
              <p:cNvPr id="58" name="TextBox 58"/>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grpSp>
          <p:nvGrpSpPr>
            <p:cNvPr id="59" name="Group 59"/>
            <p:cNvGrpSpPr/>
            <p:nvPr/>
          </p:nvGrpSpPr>
          <p:grpSpPr>
            <a:xfrm>
              <a:off x="323986" y="0"/>
              <a:ext cx="5798005" cy="579800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solidFill>
              <a:ln cap="sq">
                <a:noFill/>
                <a:prstDash val="solid"/>
                <a:miter/>
              </a:ln>
            </p:spPr>
            <p:txBody>
              <a:bodyPr/>
              <a:lstStyle/>
              <a:p>
                <a:endParaRPr lang="en-IN"/>
              </a:p>
            </p:txBody>
          </p:sp>
          <p:sp>
            <p:nvSpPr>
              <p:cNvPr id="61" name="TextBox 61"/>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sp>
          <p:nvSpPr>
            <p:cNvPr id="62" name="TextBox 62"/>
            <p:cNvSpPr txBox="1"/>
            <p:nvPr/>
          </p:nvSpPr>
          <p:spPr>
            <a:xfrm>
              <a:off x="1141809" y="634087"/>
              <a:ext cx="4175305" cy="1145061"/>
            </a:xfrm>
            <a:prstGeom prst="rect">
              <a:avLst/>
            </a:prstGeom>
          </p:spPr>
          <p:txBody>
            <a:bodyPr lIns="0" tIns="0" rIns="0" bIns="0" rtlCol="0" anchor="t">
              <a:spAutoFit/>
            </a:bodyPr>
            <a:lstStyle/>
            <a:p>
              <a:pPr algn="ctr">
                <a:lnSpc>
                  <a:spcPts val="3513"/>
                </a:lnSpc>
                <a:spcBef>
                  <a:spcPct val="0"/>
                </a:spcBef>
              </a:pPr>
              <a:r>
                <a:rPr lang="en-US" sz="2509" b="1">
                  <a:solidFill>
                    <a:srgbClr val="FFFFFF"/>
                  </a:solidFill>
                  <a:latin typeface="Bricolage Grotesque Bold"/>
                  <a:ea typeface="Bricolage Grotesque Bold"/>
                  <a:cs typeface="Bricolage Grotesque Bold"/>
                  <a:sym typeface="Bricolage Grotesque Bold"/>
                </a:rPr>
                <a:t>Complexity &amp; Loss of Human Touch</a:t>
              </a:r>
            </a:p>
          </p:txBody>
        </p:sp>
        <p:sp>
          <p:nvSpPr>
            <p:cNvPr id="63" name="TextBox 63"/>
            <p:cNvSpPr txBox="1"/>
            <p:nvPr/>
          </p:nvSpPr>
          <p:spPr>
            <a:xfrm>
              <a:off x="643120" y="1989049"/>
              <a:ext cx="5325883" cy="1969816"/>
            </a:xfrm>
            <a:prstGeom prst="rect">
              <a:avLst/>
            </a:prstGeom>
          </p:spPr>
          <p:txBody>
            <a:bodyPr lIns="0" tIns="0" rIns="0" bIns="0" rtlCol="0" anchor="t">
              <a:spAutoFit/>
            </a:bodyPr>
            <a:lstStyle/>
            <a:p>
              <a:pPr algn="l">
                <a:lnSpc>
                  <a:spcPts val="1967"/>
                </a:lnSpc>
              </a:pPr>
              <a:endParaRPr/>
            </a:p>
            <a:p>
              <a:pPr marL="303426" lvl="1" indent="-151713" algn="l">
                <a:lnSpc>
                  <a:spcPts val="1967"/>
                </a:lnSpc>
                <a:buFont typeface="Arial"/>
                <a:buChar char="•"/>
              </a:pPr>
              <a:r>
                <a:rPr lang="en-US" sz="1405">
                  <a:solidFill>
                    <a:srgbClr val="FFFFFF"/>
                  </a:solidFill>
                  <a:latin typeface="Inter"/>
                  <a:ea typeface="Inter"/>
                  <a:cs typeface="Inter"/>
                  <a:sym typeface="Inter"/>
                </a:rPr>
                <a:t>63% of shoppers aged 50+ worry about losing personal interaction, indicating a key demographic risk for an "AI-first" strategy. (Attest, 2025)</a:t>
              </a:r>
            </a:p>
            <a:p>
              <a:pPr algn="l">
                <a:lnSpc>
                  <a:spcPts val="1967"/>
                </a:lnSpc>
              </a:pPr>
              <a:endParaRPr lang="en-US" sz="1405">
                <a:solidFill>
                  <a:srgbClr val="FFFFFF"/>
                </a:solidFill>
                <a:latin typeface="Inter"/>
                <a:ea typeface="Inter"/>
                <a:cs typeface="Inter"/>
                <a:sym typeface="Inte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9567398"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Conclusion</a:t>
            </a:r>
          </a:p>
        </p:txBody>
      </p:sp>
      <p:sp>
        <p:nvSpPr>
          <p:cNvPr id="4" name="AutoShape 4"/>
          <p:cNvSpPr/>
          <p:nvPr/>
        </p:nvSpPr>
        <p:spPr>
          <a:xfrm flipV="1">
            <a:off x="1710694" y="5466640"/>
            <a:ext cx="9777407" cy="0"/>
          </a:xfrm>
          <a:prstGeom prst="line">
            <a:avLst/>
          </a:prstGeom>
          <a:ln w="19050" cap="flat">
            <a:solidFill>
              <a:srgbClr val="EEECEC"/>
            </a:solidFill>
            <a:prstDash val="solid"/>
            <a:headEnd type="none" w="sm" len="sm"/>
            <a:tailEnd type="none" w="sm" len="sm"/>
          </a:ln>
        </p:spPr>
        <p:txBody>
          <a:bodyPr/>
          <a:lstStyle/>
          <a:p>
            <a:endParaRPr lang="en-IN"/>
          </a:p>
        </p:txBody>
      </p:sp>
      <p:sp>
        <p:nvSpPr>
          <p:cNvPr id="5" name="AutoShape 5"/>
          <p:cNvSpPr/>
          <p:nvPr/>
        </p:nvSpPr>
        <p:spPr>
          <a:xfrm flipV="1">
            <a:off x="1803034" y="7005880"/>
            <a:ext cx="9685067" cy="0"/>
          </a:xfrm>
          <a:prstGeom prst="line">
            <a:avLst/>
          </a:prstGeom>
          <a:ln w="19050" cap="flat">
            <a:solidFill>
              <a:srgbClr val="EEECEC"/>
            </a:solidFill>
            <a:prstDash val="solid"/>
            <a:headEnd type="none" w="sm" len="sm"/>
            <a:tailEnd type="none" w="sm" len="sm"/>
          </a:ln>
        </p:spPr>
        <p:txBody>
          <a:bodyPr/>
          <a:lstStyle/>
          <a:p>
            <a:endParaRPr lang="en-IN"/>
          </a:p>
        </p:txBody>
      </p:sp>
      <p:sp>
        <p:nvSpPr>
          <p:cNvPr id="6" name="AutoShape 6"/>
          <p:cNvSpPr/>
          <p:nvPr/>
        </p:nvSpPr>
        <p:spPr>
          <a:xfrm flipV="1">
            <a:off x="1710694" y="8505433"/>
            <a:ext cx="9777407" cy="0"/>
          </a:xfrm>
          <a:prstGeom prst="line">
            <a:avLst/>
          </a:prstGeom>
          <a:ln w="19050" cap="flat">
            <a:solidFill>
              <a:srgbClr val="EEECEC"/>
            </a:solidFill>
            <a:prstDash val="solid"/>
            <a:headEnd type="none" w="sm" len="sm"/>
            <a:tailEnd type="none" w="sm" len="sm"/>
          </a:ln>
        </p:spPr>
        <p:txBody>
          <a:bodyPr/>
          <a:lstStyle/>
          <a:p>
            <a:endParaRPr lang="en-IN"/>
          </a:p>
        </p:txBody>
      </p:sp>
      <p:grpSp>
        <p:nvGrpSpPr>
          <p:cNvPr id="7" name="Group 7"/>
          <p:cNvGrpSpPr/>
          <p:nvPr/>
        </p:nvGrpSpPr>
        <p:grpSpPr>
          <a:xfrm>
            <a:off x="10596098" y="5098722"/>
            <a:ext cx="7424537" cy="5188278"/>
            <a:chOff x="0" y="0"/>
            <a:chExt cx="2116358" cy="1478914"/>
          </a:xfrm>
        </p:grpSpPr>
        <p:sp>
          <p:nvSpPr>
            <p:cNvPr id="8" name="Freeform 8"/>
            <p:cNvSpPr/>
            <p:nvPr/>
          </p:nvSpPr>
          <p:spPr>
            <a:xfrm>
              <a:off x="0" y="0"/>
              <a:ext cx="2116358" cy="1478914"/>
            </a:xfrm>
            <a:custGeom>
              <a:avLst/>
              <a:gdLst/>
              <a:ahLst/>
              <a:cxnLst/>
              <a:rect l="l" t="t" r="r" b="b"/>
              <a:pathLst>
                <a:path w="2116358" h="1478914">
                  <a:moveTo>
                    <a:pt x="104275" y="0"/>
                  </a:moveTo>
                  <a:lnTo>
                    <a:pt x="2012083" y="0"/>
                  </a:lnTo>
                  <a:cubicBezTo>
                    <a:pt x="2069673" y="0"/>
                    <a:pt x="2116358" y="46685"/>
                    <a:pt x="2116358" y="104275"/>
                  </a:cubicBezTo>
                  <a:lnTo>
                    <a:pt x="2116358" y="1374640"/>
                  </a:lnTo>
                  <a:cubicBezTo>
                    <a:pt x="2116358" y="1432229"/>
                    <a:pt x="2069673" y="1478914"/>
                    <a:pt x="2012083" y="1478914"/>
                  </a:cubicBezTo>
                  <a:lnTo>
                    <a:pt x="104275" y="1478914"/>
                  </a:lnTo>
                  <a:cubicBezTo>
                    <a:pt x="46685" y="1478914"/>
                    <a:pt x="0" y="1432229"/>
                    <a:pt x="0" y="1374640"/>
                  </a:cubicBezTo>
                  <a:lnTo>
                    <a:pt x="0" y="104275"/>
                  </a:lnTo>
                  <a:cubicBezTo>
                    <a:pt x="0" y="46685"/>
                    <a:pt x="46685" y="0"/>
                    <a:pt x="104275" y="0"/>
                  </a:cubicBezTo>
                  <a:close/>
                </a:path>
              </a:pathLst>
            </a:custGeom>
            <a:solidFill>
              <a:srgbClr val="FFEFDD"/>
            </a:solidFill>
          </p:spPr>
          <p:txBody>
            <a:bodyPr/>
            <a:lstStyle/>
            <a:p>
              <a:endParaRPr lang="en-IN"/>
            </a:p>
          </p:txBody>
        </p:sp>
        <p:sp>
          <p:nvSpPr>
            <p:cNvPr id="9" name="TextBox 9"/>
            <p:cNvSpPr txBox="1"/>
            <p:nvPr/>
          </p:nvSpPr>
          <p:spPr>
            <a:xfrm>
              <a:off x="0" y="-38100"/>
              <a:ext cx="2116358" cy="1517014"/>
            </a:xfrm>
            <a:prstGeom prst="rect">
              <a:avLst/>
            </a:prstGeom>
          </p:spPr>
          <p:txBody>
            <a:bodyPr lIns="45236" tIns="45236" rIns="45236" bIns="45236" rtlCol="0" anchor="ctr"/>
            <a:lstStyle/>
            <a:p>
              <a:pPr algn="ctr">
                <a:lnSpc>
                  <a:spcPts val="2659"/>
                </a:lnSpc>
                <a:spcBef>
                  <a:spcPct val="0"/>
                </a:spcBef>
              </a:pPr>
              <a:endParaRPr/>
            </a:p>
          </p:txBody>
        </p:sp>
      </p:grpSp>
      <p:grpSp>
        <p:nvGrpSpPr>
          <p:cNvPr id="10" name="Group 10"/>
          <p:cNvGrpSpPr/>
          <p:nvPr/>
        </p:nvGrpSpPr>
        <p:grpSpPr>
          <a:xfrm>
            <a:off x="10956308" y="8530737"/>
            <a:ext cx="6733525" cy="1756263"/>
            <a:chOff x="0" y="0"/>
            <a:chExt cx="1919385" cy="500621"/>
          </a:xfrm>
        </p:grpSpPr>
        <p:sp>
          <p:nvSpPr>
            <p:cNvPr id="11" name="Freeform 11"/>
            <p:cNvSpPr/>
            <p:nvPr/>
          </p:nvSpPr>
          <p:spPr>
            <a:xfrm>
              <a:off x="0" y="0"/>
              <a:ext cx="1919386" cy="500621"/>
            </a:xfrm>
            <a:custGeom>
              <a:avLst/>
              <a:gdLst/>
              <a:ahLst/>
              <a:cxnLst/>
              <a:rect l="l" t="t" r="r" b="b"/>
              <a:pathLst>
                <a:path w="1919386" h="500621">
                  <a:moveTo>
                    <a:pt x="114976" y="0"/>
                  </a:moveTo>
                  <a:lnTo>
                    <a:pt x="1804410" y="0"/>
                  </a:lnTo>
                  <a:cubicBezTo>
                    <a:pt x="1834903" y="0"/>
                    <a:pt x="1864148" y="12113"/>
                    <a:pt x="1885710" y="33676"/>
                  </a:cubicBezTo>
                  <a:cubicBezTo>
                    <a:pt x="1907272" y="55238"/>
                    <a:pt x="1919386" y="84482"/>
                    <a:pt x="1919386" y="114976"/>
                  </a:cubicBezTo>
                  <a:lnTo>
                    <a:pt x="1919386" y="385646"/>
                  </a:lnTo>
                  <a:cubicBezTo>
                    <a:pt x="1919386" y="449145"/>
                    <a:pt x="1867909" y="500621"/>
                    <a:pt x="1804410" y="500621"/>
                  </a:cubicBezTo>
                  <a:lnTo>
                    <a:pt x="114976" y="500621"/>
                  </a:lnTo>
                  <a:cubicBezTo>
                    <a:pt x="51476" y="500621"/>
                    <a:pt x="0" y="449145"/>
                    <a:pt x="0" y="385646"/>
                  </a:cubicBezTo>
                  <a:lnTo>
                    <a:pt x="0" y="114976"/>
                  </a:lnTo>
                  <a:cubicBezTo>
                    <a:pt x="0" y="51476"/>
                    <a:pt x="51476" y="0"/>
                    <a:pt x="114976" y="0"/>
                  </a:cubicBezTo>
                  <a:close/>
                </a:path>
              </a:pathLst>
            </a:custGeom>
            <a:solidFill>
              <a:srgbClr val="5690EF"/>
            </a:solidFill>
          </p:spPr>
          <p:txBody>
            <a:bodyPr/>
            <a:lstStyle/>
            <a:p>
              <a:endParaRPr lang="en-IN"/>
            </a:p>
          </p:txBody>
        </p:sp>
        <p:sp>
          <p:nvSpPr>
            <p:cNvPr id="12" name="TextBox 12"/>
            <p:cNvSpPr txBox="1"/>
            <p:nvPr/>
          </p:nvSpPr>
          <p:spPr>
            <a:xfrm>
              <a:off x="0" y="-38100"/>
              <a:ext cx="1919385" cy="538721"/>
            </a:xfrm>
            <a:prstGeom prst="rect">
              <a:avLst/>
            </a:prstGeom>
          </p:spPr>
          <p:txBody>
            <a:bodyPr lIns="45236" tIns="45236" rIns="45236" bIns="45236" rtlCol="0" anchor="ctr"/>
            <a:lstStyle/>
            <a:p>
              <a:pPr algn="ctr">
                <a:lnSpc>
                  <a:spcPts val="2659"/>
                </a:lnSpc>
                <a:spcBef>
                  <a:spcPct val="0"/>
                </a:spcBef>
              </a:pPr>
              <a:endParaRPr/>
            </a:p>
          </p:txBody>
        </p:sp>
      </p:grpSp>
      <p:sp>
        <p:nvSpPr>
          <p:cNvPr id="13" name="Freeform 13"/>
          <p:cNvSpPr/>
          <p:nvPr/>
        </p:nvSpPr>
        <p:spPr>
          <a:xfrm>
            <a:off x="11167302" y="5303043"/>
            <a:ext cx="6385798" cy="3452835"/>
          </a:xfrm>
          <a:custGeom>
            <a:avLst/>
            <a:gdLst/>
            <a:ahLst/>
            <a:cxnLst/>
            <a:rect l="l" t="t" r="r" b="b"/>
            <a:pathLst>
              <a:path w="6385798" h="3452835">
                <a:moveTo>
                  <a:pt x="0" y="0"/>
                </a:moveTo>
                <a:lnTo>
                  <a:pt x="6385798" y="0"/>
                </a:lnTo>
                <a:lnTo>
                  <a:pt x="6385798" y="3452836"/>
                </a:lnTo>
                <a:lnTo>
                  <a:pt x="0" y="3452836"/>
                </a:lnTo>
                <a:lnTo>
                  <a:pt x="0" y="0"/>
                </a:lnTo>
                <a:close/>
              </a:path>
            </a:pathLst>
          </a:custGeom>
          <a:blipFill>
            <a:blip r:embed="rId2"/>
            <a:stretch>
              <a:fillRect t="-19353" b="-19353"/>
            </a:stretch>
          </a:blipFill>
        </p:spPr>
        <p:txBody>
          <a:bodyPr/>
          <a:lstStyle/>
          <a:p>
            <a:endParaRPr lang="en-IN"/>
          </a:p>
        </p:txBody>
      </p:sp>
      <p:sp>
        <p:nvSpPr>
          <p:cNvPr id="14" name="TextBox 14"/>
          <p:cNvSpPr txBox="1"/>
          <p:nvPr/>
        </p:nvSpPr>
        <p:spPr>
          <a:xfrm>
            <a:off x="17610724"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id="15" name="Freeform 15"/>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
        <p:nvSpPr>
          <p:cNvPr id="16" name="Freeform 16"/>
          <p:cNvSpPr/>
          <p:nvPr/>
        </p:nvSpPr>
        <p:spPr>
          <a:xfrm>
            <a:off x="1028700" y="4513979"/>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7" name="Freeform 17"/>
          <p:cNvSpPr/>
          <p:nvPr/>
        </p:nvSpPr>
        <p:spPr>
          <a:xfrm>
            <a:off x="1028700" y="6056716"/>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8" name="Freeform 18"/>
          <p:cNvSpPr/>
          <p:nvPr/>
        </p:nvSpPr>
        <p:spPr>
          <a:xfrm>
            <a:off x="1028700" y="7552772"/>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9" name="Freeform 19"/>
          <p:cNvSpPr/>
          <p:nvPr/>
        </p:nvSpPr>
        <p:spPr>
          <a:xfrm>
            <a:off x="1028700" y="9047884"/>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0" name="TextBox 20"/>
          <p:cNvSpPr txBox="1"/>
          <p:nvPr/>
        </p:nvSpPr>
        <p:spPr>
          <a:xfrm>
            <a:off x="1710694" y="4117900"/>
            <a:ext cx="9777407" cy="1153795"/>
          </a:xfrm>
          <a:prstGeom prst="rect">
            <a:avLst/>
          </a:prstGeom>
        </p:spPr>
        <p:txBody>
          <a:bodyPr lIns="0" tIns="0" rIns="0" bIns="0" rtlCol="0" anchor="t">
            <a:spAutoFit/>
          </a:bodyPr>
          <a:lstStyle/>
          <a:p>
            <a:pPr algn="l">
              <a:lnSpc>
                <a:spcPts val="3080"/>
              </a:lnSpc>
              <a:spcBef>
                <a:spcPct val="0"/>
              </a:spcBef>
            </a:pPr>
            <a:r>
              <a:rPr lang="en-US" sz="2200" b="1">
                <a:solidFill>
                  <a:srgbClr val="231F20"/>
                </a:solidFill>
                <a:latin typeface="Inter Bold"/>
                <a:ea typeface="Inter Bold"/>
                <a:cs typeface="Inter Bold"/>
                <a:sym typeface="Inter Bold"/>
              </a:rPr>
              <a:t>Persistent CX pain points such as checkout friction, stockouts, and limited personalization highlight the need for AI-powered solutions across both physical and digital touchpoints.</a:t>
            </a:r>
          </a:p>
        </p:txBody>
      </p:sp>
      <p:sp>
        <p:nvSpPr>
          <p:cNvPr id="21" name="TextBox 21"/>
          <p:cNvSpPr txBox="1"/>
          <p:nvPr/>
        </p:nvSpPr>
        <p:spPr>
          <a:xfrm>
            <a:off x="1710694" y="5657140"/>
            <a:ext cx="9777407" cy="1153795"/>
          </a:xfrm>
          <a:prstGeom prst="rect">
            <a:avLst/>
          </a:prstGeom>
        </p:spPr>
        <p:txBody>
          <a:bodyPr lIns="0" tIns="0" rIns="0" bIns="0" rtlCol="0" anchor="t">
            <a:spAutoFit/>
          </a:bodyPr>
          <a:lstStyle/>
          <a:p>
            <a:pPr algn="l">
              <a:lnSpc>
                <a:spcPts val="3080"/>
              </a:lnSpc>
              <a:spcBef>
                <a:spcPct val="0"/>
              </a:spcBef>
            </a:pPr>
            <a:r>
              <a:rPr lang="en-US" sz="2200" b="1">
                <a:solidFill>
                  <a:srgbClr val="231F20"/>
                </a:solidFill>
                <a:latin typeface="Inter Bold"/>
                <a:ea typeface="Inter Bold"/>
                <a:cs typeface="Inter Bold"/>
                <a:sym typeface="Inter Bold"/>
              </a:rPr>
              <a:t>Users are open to AI tools that improve speed, convenience, and accuracy, but trust, transparency, and usability remain key barriers to adoption.</a:t>
            </a:r>
          </a:p>
        </p:txBody>
      </p:sp>
      <p:sp>
        <p:nvSpPr>
          <p:cNvPr id="22" name="TextBox 22"/>
          <p:cNvSpPr txBox="1"/>
          <p:nvPr/>
        </p:nvSpPr>
        <p:spPr>
          <a:xfrm>
            <a:off x="1710694" y="7156693"/>
            <a:ext cx="9362088" cy="1153795"/>
          </a:xfrm>
          <a:prstGeom prst="rect">
            <a:avLst/>
          </a:prstGeom>
        </p:spPr>
        <p:txBody>
          <a:bodyPr lIns="0" tIns="0" rIns="0" bIns="0" rtlCol="0" anchor="t">
            <a:spAutoFit/>
          </a:bodyPr>
          <a:lstStyle/>
          <a:p>
            <a:pPr algn="l">
              <a:lnSpc>
                <a:spcPts val="3080"/>
              </a:lnSpc>
              <a:spcBef>
                <a:spcPct val="0"/>
              </a:spcBef>
            </a:pPr>
            <a:r>
              <a:rPr lang="en-US" sz="2200" b="1">
                <a:solidFill>
                  <a:srgbClr val="231F20"/>
                </a:solidFill>
                <a:latin typeface="Inter Bold"/>
                <a:ea typeface="Inter Bold"/>
                <a:cs typeface="Inter Bold"/>
                <a:sym typeface="Inter Bold"/>
              </a:rPr>
              <a:t>AI’s greatest potential lies in creating seamless omnichannel experiences, strengthening loyalty, and improving satisfaction across customer segments.</a:t>
            </a:r>
          </a:p>
        </p:txBody>
      </p:sp>
      <p:sp>
        <p:nvSpPr>
          <p:cNvPr id="23" name="TextBox 23"/>
          <p:cNvSpPr txBox="1"/>
          <p:nvPr/>
        </p:nvSpPr>
        <p:spPr>
          <a:xfrm>
            <a:off x="1710694" y="8695933"/>
            <a:ext cx="8483530" cy="1153795"/>
          </a:xfrm>
          <a:prstGeom prst="rect">
            <a:avLst/>
          </a:prstGeom>
        </p:spPr>
        <p:txBody>
          <a:bodyPr lIns="0" tIns="0" rIns="0" bIns="0" rtlCol="0" anchor="t">
            <a:spAutoFit/>
          </a:bodyPr>
          <a:lstStyle/>
          <a:p>
            <a:pPr algn="l">
              <a:lnSpc>
                <a:spcPts val="3080"/>
              </a:lnSpc>
              <a:spcBef>
                <a:spcPct val="0"/>
              </a:spcBef>
            </a:pPr>
            <a:r>
              <a:rPr lang="en-US" sz="2200" b="1">
                <a:solidFill>
                  <a:srgbClr val="231F20"/>
                </a:solidFill>
                <a:latin typeface="Inter Bold"/>
                <a:ea typeface="Inter Bold"/>
                <a:cs typeface="Inter Bold"/>
                <a:sym typeface="Inter Bold"/>
              </a:rPr>
              <a:t>To succeed, Walmart must balance technological innovation with a human-centered approach, ensuring AI enhancements do not replace the customer connection.</a:t>
            </a:r>
          </a:p>
        </p:txBody>
      </p:sp>
      <p:sp>
        <p:nvSpPr>
          <p:cNvPr id="24" name="Freeform 24"/>
          <p:cNvSpPr/>
          <p:nvPr/>
        </p:nvSpPr>
        <p:spPr>
          <a:xfrm>
            <a:off x="1028700" y="2970169"/>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5" name="AutoShape 25"/>
          <p:cNvSpPr/>
          <p:nvPr/>
        </p:nvSpPr>
        <p:spPr>
          <a:xfrm>
            <a:off x="1710694" y="3922702"/>
            <a:ext cx="9777407" cy="0"/>
          </a:xfrm>
          <a:prstGeom prst="line">
            <a:avLst/>
          </a:prstGeom>
          <a:ln w="19050" cap="flat">
            <a:solidFill>
              <a:srgbClr val="EEECEC"/>
            </a:solidFill>
            <a:prstDash val="solid"/>
            <a:headEnd type="none" w="sm" len="sm"/>
            <a:tailEnd type="none" w="sm" len="sm"/>
          </a:ln>
        </p:spPr>
        <p:txBody>
          <a:bodyPr/>
          <a:lstStyle/>
          <a:p>
            <a:endParaRPr lang="en-IN"/>
          </a:p>
        </p:txBody>
      </p:sp>
      <p:sp>
        <p:nvSpPr>
          <p:cNvPr id="26" name="TextBox 26"/>
          <p:cNvSpPr txBox="1"/>
          <p:nvPr/>
        </p:nvSpPr>
        <p:spPr>
          <a:xfrm>
            <a:off x="1710694" y="2574090"/>
            <a:ext cx="9777407" cy="1153795"/>
          </a:xfrm>
          <a:prstGeom prst="rect">
            <a:avLst/>
          </a:prstGeom>
        </p:spPr>
        <p:txBody>
          <a:bodyPr lIns="0" tIns="0" rIns="0" bIns="0" rtlCol="0" anchor="t">
            <a:spAutoFit/>
          </a:bodyPr>
          <a:lstStyle/>
          <a:p>
            <a:pPr algn="l">
              <a:lnSpc>
                <a:spcPts val="3080"/>
              </a:lnSpc>
              <a:spcBef>
                <a:spcPct val="0"/>
              </a:spcBef>
            </a:pPr>
            <a:r>
              <a:rPr lang="en-US" sz="2200" b="1">
                <a:solidFill>
                  <a:srgbClr val="231F20"/>
                </a:solidFill>
                <a:latin typeface="Inter Bold"/>
                <a:ea typeface="Inter Bold"/>
                <a:cs typeface="Inter Bold"/>
                <a:sym typeface="Inter Bold"/>
              </a:rPr>
              <a:t>Walmart’s broad and diverse customer base generates valuable behavioral and transactional data that can fuel AI-driven personalization and engagement.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610724"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17</a:t>
            </a:r>
          </a:p>
        </p:txBody>
      </p:sp>
      <p:sp>
        <p:nvSpPr>
          <p:cNvPr id="3" name="TextBox 3"/>
          <p:cNvSpPr txBox="1"/>
          <p:nvPr/>
        </p:nvSpPr>
        <p:spPr>
          <a:xfrm>
            <a:off x="1028700" y="1019175"/>
            <a:ext cx="12898607"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References</a:t>
            </a:r>
          </a:p>
        </p:txBody>
      </p:sp>
      <p:sp>
        <p:nvSpPr>
          <p:cNvPr id="4" name="Freeform 4"/>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sp>
        <p:nvSpPr>
          <p:cNvPr id="5" name="TextBox 5"/>
          <p:cNvSpPr txBox="1"/>
          <p:nvPr/>
        </p:nvSpPr>
        <p:spPr>
          <a:xfrm>
            <a:off x="1028700" y="2040523"/>
            <a:ext cx="14813135" cy="8228056"/>
          </a:xfrm>
          <a:prstGeom prst="rect">
            <a:avLst/>
          </a:prstGeom>
        </p:spPr>
        <p:txBody>
          <a:bodyPr lIns="0" tIns="0" rIns="0" bIns="0" rtlCol="0" anchor="t">
            <a:spAutoFit/>
          </a:bodyPr>
          <a:lstStyle/>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3" tooltip="https://thunderbit.com/blog/walmart-stats"/>
              </a:rPr>
              <a:t>Thunderbolt</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4" tooltip="https://businessmodelanalyst.com/walmart-target-market/"/>
              </a:rPr>
              <a:t>Business model analyst</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5" tooltip="https://www.businessdasher.com/walmart-statistics/"/>
              </a:rPr>
              <a:t>Business Dasher</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6" tooltip="https://www.walmartdataventures.com/content/walmartdataventures/en_us/insights/articles/introducing-channel-performance-segmentation-in-shopper-behavior.html/"/>
              </a:rPr>
              <a:t>Walmart data ventures</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7" tooltip="https://public.walmart.com/content/walmart-global-tech/en_us/blog/post/walmarts-ai-powered-inventory-system-brightens-the-holidays.html"/>
              </a:rPr>
              <a:t>Walmart</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8" tooltip="https://www.projectpro.io/article/how-big-data-analysis-helped-increase-walmarts-sales-turnover/109"/>
              </a:rPr>
              <a:t>Project Pro</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9" tooltip="https://www.foodnavigator-usa.com/Article/2025/01/28/supermarket-satisfaction-holds-steady-in-2024/"/>
              </a:rPr>
              <a:t>Super Market Satisfaction Data</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0" tooltip="https://corporate.walmart.com/news/2025/06/04/walmarts-retail-rewired-report-2025-agentic-ai-at-the-heart-of-retail-transformation"/>
              </a:rPr>
              <a:t>Walmart Retail Reward Report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1" tooltip="https://content-na1.emarketer.com/walmart-investments-value-genai-advertising-paid-off-2024"/>
              </a:rPr>
              <a:t>Walmart’s Investments in Value, GenAI, and Advertising Paid Off in 2024.</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2" tooltip="https://content-na1.emarketer.com/in-store-retail-media-2025"/>
              </a:rPr>
              <a:t>In-Store Retail Media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3" tooltip="https://theacsi.org/news-and-resources/press-releases/2025/01/28/press-release-retail-and-consumer-shipping-study-2025/"/>
              </a:rPr>
              <a:t>Retail and Consumer Shipping Study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4" tooltip="https://www.mckinsey.com/industries/consumer-packaged-goods/our-insights/state-of-consumer"/>
              </a:rPr>
              <a:t>State of the Consumer 2025: When Disruption Becomes Permanen</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5" tooltip="https://chatgpt.com"/>
              </a:rPr>
              <a:t>Chatgpt(Image generation)</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6" tooltip="https://business.adobe.com/blog/generative-ai-powered-shopping-rises-with-traffic-to-retail-sites"/>
              </a:rPr>
              <a:t>Adobe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7" tooltip="https://www.omnisend.com/latest-news/two-thirds-of-shoppers-say-no-to-ai-shopping-assistants-trust-issues-could-slow-retails-ai-revolution/"/>
              </a:rPr>
              <a:t>Omnisend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8" tooltip="https://www.mytotalretail.com/article/retails-ai-ambitions-are-high-their-data-readiness-isnt/"/>
              </a:rPr>
              <a:t>Total Retail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3" tooltip="https://theacsi.org/news-and-resources/press-releases/2025/01/28/press-release-retail-and-consumer-shipping-study-2025/"/>
              </a:rPr>
              <a:t>ACSI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9" tooltip="https://www.riskified.com/press/global-study-73-of-shoppers-using-ai-in-shopping-journey-but-merchants-face-new-agentic-commerce-risks/"/>
              </a:rPr>
              <a:t>Riskified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20" tooltip="https://iapp.org/resources/article/consumer-perspectives-of-privacy-and-ai/"/>
              </a:rPr>
              <a:t>IAPP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21" tooltip="https://www.askattest.com/blog/articles/2025-consumer-adoption-of-ai-report"/>
              </a:rPr>
              <a:t>Attest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22" tooltip="https://www.retaildive.com/news/ai-retail-shopping-assistants-consumer-trust/753687/"/>
              </a:rPr>
              <a:t>Retail Dive / YouGov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23" tooltip="https://www.xcubelabs.com/blog/agentic-ai-in-retail-real-world-examples-and-case-studies/"/>
              </a:rPr>
              <a:t>xcube Labs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24" tooltip="https://www.fibre2fashion.com/news/retail-industry/ai-investments-surge-in-us-retail-yet-readiness-remains-low-report-304440-newsdetails.htm"/>
              </a:rPr>
              <a:t>Fibre2Fashion (2025)</a:t>
            </a:r>
          </a:p>
          <a:p>
            <a:pPr algn="l">
              <a:lnSpc>
                <a:spcPts val="2710"/>
              </a:lnSpc>
            </a:pPr>
            <a:endParaRPr lang="en-US" sz="1935" u="sng">
              <a:solidFill>
                <a:srgbClr val="000000"/>
              </a:solidFill>
              <a:latin typeface="Canva Sans"/>
              <a:ea typeface="Canva Sans"/>
              <a:cs typeface="Canva Sans"/>
              <a:sym typeface="Canva Sans"/>
              <a:hlinkClick r:id="rId24" tooltip="https://www.fibre2fashion.com/news/retail-industry/ai-investments-surge-in-us-retail-yet-readiness-remains-low-report-304440-newsdetails.ht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4034706" y="2345922"/>
            <a:ext cx="2541567" cy="420514"/>
          </a:xfrm>
          <a:custGeom>
            <a:avLst/>
            <a:gdLst/>
            <a:ahLst/>
            <a:cxnLst/>
            <a:rect l="l" t="t" r="r" b="b"/>
            <a:pathLst>
              <a:path w="2541567" h="420514">
                <a:moveTo>
                  <a:pt x="0" y="0"/>
                </a:moveTo>
                <a:lnTo>
                  <a:pt x="2541567" y="0"/>
                </a:lnTo>
                <a:lnTo>
                  <a:pt x="2541567" y="420513"/>
                </a:lnTo>
                <a:lnTo>
                  <a:pt x="0" y="420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1213472" y="7568851"/>
            <a:ext cx="2541567" cy="420514"/>
          </a:xfrm>
          <a:custGeom>
            <a:avLst/>
            <a:gdLst/>
            <a:ahLst/>
            <a:cxnLst/>
            <a:rect l="l" t="t" r="r" b="b"/>
            <a:pathLst>
              <a:path w="2541567" h="420514">
                <a:moveTo>
                  <a:pt x="0" y="0"/>
                </a:moveTo>
                <a:lnTo>
                  <a:pt x="2541567" y="0"/>
                </a:lnTo>
                <a:lnTo>
                  <a:pt x="2541567" y="420514"/>
                </a:lnTo>
                <a:lnTo>
                  <a:pt x="0" y="420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4034706" y="3164810"/>
            <a:ext cx="10218589" cy="3957381"/>
          </a:xfrm>
          <a:custGeom>
            <a:avLst/>
            <a:gdLst/>
            <a:ahLst/>
            <a:cxnLst/>
            <a:rect l="l" t="t" r="r" b="b"/>
            <a:pathLst>
              <a:path w="10218589" h="3957381">
                <a:moveTo>
                  <a:pt x="0" y="0"/>
                </a:moveTo>
                <a:lnTo>
                  <a:pt x="10218588" y="0"/>
                </a:lnTo>
                <a:lnTo>
                  <a:pt x="10218588" y="3957380"/>
                </a:lnTo>
                <a:lnTo>
                  <a:pt x="0" y="3957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3958652" y="3848277"/>
            <a:ext cx="10370697" cy="1892277"/>
          </a:xfrm>
          <a:prstGeom prst="rect">
            <a:avLst/>
          </a:prstGeom>
        </p:spPr>
        <p:txBody>
          <a:bodyPr lIns="0" tIns="0" rIns="0" bIns="0" rtlCol="0" anchor="t">
            <a:spAutoFit/>
          </a:bodyPr>
          <a:lstStyle/>
          <a:p>
            <a:pPr algn="ctr">
              <a:lnSpc>
                <a:spcPts val="15401"/>
              </a:lnSpc>
              <a:spcBef>
                <a:spcPct val="0"/>
              </a:spcBef>
            </a:pPr>
            <a:r>
              <a:rPr lang="en-US" sz="11000">
                <a:solidFill>
                  <a:srgbClr val="000000"/>
                </a:solidFill>
                <a:latin typeface="Bricolage Grotesque"/>
                <a:ea typeface="Bricolage Grotesque"/>
                <a:cs typeface="Bricolage Grotesque"/>
                <a:sym typeface="Bricolage Grotesque"/>
              </a:rPr>
              <a:t>Thankyou</a:t>
            </a:r>
          </a:p>
        </p:txBody>
      </p:sp>
      <p:sp>
        <p:nvSpPr>
          <p:cNvPr id="6" name="Freeform 6"/>
          <p:cNvSpPr/>
          <p:nvPr/>
        </p:nvSpPr>
        <p:spPr>
          <a:xfrm>
            <a:off x="-890561" y="6550802"/>
            <a:ext cx="4562764" cy="4673222"/>
          </a:xfrm>
          <a:custGeom>
            <a:avLst/>
            <a:gdLst/>
            <a:ahLst/>
            <a:cxnLst/>
            <a:rect l="l" t="t" r="r" b="b"/>
            <a:pathLst>
              <a:path w="4562764" h="4673222">
                <a:moveTo>
                  <a:pt x="0" y="0"/>
                </a:moveTo>
                <a:lnTo>
                  <a:pt x="4562764" y="0"/>
                </a:lnTo>
                <a:lnTo>
                  <a:pt x="4562764" y="4673222"/>
                </a:lnTo>
                <a:lnTo>
                  <a:pt x="0" y="46732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flipH="1">
            <a:off x="13755039" y="1606118"/>
            <a:ext cx="5278114" cy="1900121"/>
          </a:xfrm>
          <a:custGeom>
            <a:avLst/>
            <a:gdLst/>
            <a:ahLst/>
            <a:cxnLst/>
            <a:rect l="l" t="t" r="r" b="b"/>
            <a:pathLst>
              <a:path w="5278114" h="1900121">
                <a:moveTo>
                  <a:pt x="5278114" y="0"/>
                </a:moveTo>
                <a:lnTo>
                  <a:pt x="0" y="0"/>
                </a:lnTo>
                <a:lnTo>
                  <a:pt x="0" y="1900121"/>
                </a:lnTo>
                <a:lnTo>
                  <a:pt x="5278114" y="1900121"/>
                </a:lnTo>
                <a:lnTo>
                  <a:pt x="527811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TextBox 8"/>
          <p:cNvSpPr txBox="1"/>
          <p:nvPr/>
        </p:nvSpPr>
        <p:spPr>
          <a:xfrm>
            <a:off x="17610724"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9" name="Freeform 9"/>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10"/>
            <a:stretch>
              <a:fillRect t="-11621" b="-7994"/>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848056"/>
            <a:ext cx="6632753" cy="722216"/>
            <a:chOff x="0" y="0"/>
            <a:chExt cx="1746898" cy="190213"/>
          </a:xfrm>
        </p:grpSpPr>
        <p:sp>
          <p:nvSpPr>
            <p:cNvPr id="3" name="Freeform 3"/>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4" name="TextBox 4"/>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019175"/>
            <a:ext cx="5652140"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Table</a:t>
            </a:r>
          </a:p>
        </p:txBody>
      </p:sp>
      <p:sp>
        <p:nvSpPr>
          <p:cNvPr id="6" name="TextBox 6"/>
          <p:cNvSpPr txBox="1"/>
          <p:nvPr/>
        </p:nvSpPr>
        <p:spPr>
          <a:xfrm>
            <a:off x="1028700" y="2238375"/>
            <a:ext cx="6445195"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of Contents</a:t>
            </a:r>
          </a:p>
        </p:txBody>
      </p:sp>
      <p:sp>
        <p:nvSpPr>
          <p:cNvPr id="7" name="TextBox 7"/>
          <p:cNvSpPr txBox="1"/>
          <p:nvPr/>
        </p:nvSpPr>
        <p:spPr>
          <a:xfrm>
            <a:off x="1405539" y="4002471"/>
            <a:ext cx="4368915"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Project Context &amp; Objective</a:t>
            </a:r>
          </a:p>
        </p:txBody>
      </p:sp>
      <p:grpSp>
        <p:nvGrpSpPr>
          <p:cNvPr id="8" name="Group 8"/>
          <p:cNvGrpSpPr/>
          <p:nvPr/>
        </p:nvGrpSpPr>
        <p:grpSpPr>
          <a:xfrm>
            <a:off x="8584604" y="0"/>
            <a:ext cx="9703396" cy="2266950"/>
            <a:chOff x="0" y="0"/>
            <a:chExt cx="14297643" cy="4481305"/>
          </a:xfrm>
        </p:grpSpPr>
        <p:grpSp>
          <p:nvGrpSpPr>
            <p:cNvPr id="9" name="Group 9"/>
            <p:cNvGrpSpPr/>
            <p:nvPr/>
          </p:nvGrpSpPr>
          <p:grpSpPr>
            <a:xfrm>
              <a:off x="0" y="0"/>
              <a:ext cx="14297643" cy="4481305"/>
              <a:chOff x="0" y="0"/>
              <a:chExt cx="2824226" cy="885196"/>
            </a:xfrm>
          </p:grpSpPr>
          <p:sp>
            <p:nvSpPr>
              <p:cNvPr id="10" name="Freeform 10"/>
              <p:cNvSpPr/>
              <p:nvPr/>
            </p:nvSpPr>
            <p:spPr>
              <a:xfrm>
                <a:off x="0" y="0"/>
                <a:ext cx="2824226" cy="885196"/>
              </a:xfrm>
              <a:custGeom>
                <a:avLst/>
                <a:gdLst/>
                <a:ahLst/>
                <a:cxnLst/>
                <a:rect l="l" t="t" r="r" b="b"/>
                <a:pathLst>
                  <a:path w="2824226" h="885196">
                    <a:moveTo>
                      <a:pt x="72198" y="0"/>
                    </a:moveTo>
                    <a:lnTo>
                      <a:pt x="2752028" y="0"/>
                    </a:lnTo>
                    <a:cubicBezTo>
                      <a:pt x="2771176" y="0"/>
                      <a:pt x="2789540" y="7607"/>
                      <a:pt x="2803079" y="21146"/>
                    </a:cubicBezTo>
                    <a:cubicBezTo>
                      <a:pt x="2816619" y="34686"/>
                      <a:pt x="2824226" y="53050"/>
                      <a:pt x="2824226" y="72198"/>
                    </a:cubicBezTo>
                    <a:lnTo>
                      <a:pt x="2824226" y="812998"/>
                    </a:lnTo>
                    <a:cubicBezTo>
                      <a:pt x="2824226" y="852872"/>
                      <a:pt x="2791902" y="885196"/>
                      <a:pt x="2752028" y="885196"/>
                    </a:cubicBezTo>
                    <a:lnTo>
                      <a:pt x="72198" y="885196"/>
                    </a:lnTo>
                    <a:cubicBezTo>
                      <a:pt x="53050" y="885196"/>
                      <a:pt x="34686" y="877589"/>
                      <a:pt x="21146" y="864050"/>
                    </a:cubicBezTo>
                    <a:cubicBezTo>
                      <a:pt x="7607" y="850510"/>
                      <a:pt x="0" y="832146"/>
                      <a:pt x="0" y="812998"/>
                    </a:cubicBezTo>
                    <a:lnTo>
                      <a:pt x="0" y="72198"/>
                    </a:lnTo>
                    <a:cubicBezTo>
                      <a:pt x="0" y="32324"/>
                      <a:pt x="32324" y="0"/>
                      <a:pt x="72198" y="0"/>
                    </a:cubicBezTo>
                    <a:close/>
                  </a:path>
                </a:pathLst>
              </a:custGeom>
              <a:solidFill>
                <a:srgbClr val="5690EF"/>
              </a:solidFill>
            </p:spPr>
            <p:txBody>
              <a:bodyPr/>
              <a:lstStyle/>
              <a:p>
                <a:endParaRPr lang="en-IN"/>
              </a:p>
            </p:txBody>
          </p:sp>
          <p:sp>
            <p:nvSpPr>
              <p:cNvPr id="11" name="TextBox 11"/>
              <p:cNvSpPr txBox="1"/>
              <p:nvPr/>
            </p:nvSpPr>
            <p:spPr>
              <a:xfrm>
                <a:off x="0" y="-38100"/>
                <a:ext cx="2824226" cy="923296"/>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flipV="1">
              <a:off x="6179278" y="1461472"/>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7022626" y="1461472"/>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7865702" y="1461472"/>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8709049" y="1461472"/>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267681" y="1458705"/>
              <a:ext cx="0" cy="2407093"/>
            </a:xfrm>
            <a:prstGeom prst="line">
              <a:avLst/>
            </a:prstGeom>
            <a:ln w="12700"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1111028"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1957946"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20" name="AutoShape 20"/>
            <p:cNvSpPr/>
            <p:nvPr/>
          </p:nvSpPr>
          <p:spPr>
            <a:xfrm flipV="1">
              <a:off x="2801294"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21" name="AutoShape 21"/>
            <p:cNvSpPr/>
            <p:nvPr/>
          </p:nvSpPr>
          <p:spPr>
            <a:xfrm flipV="1">
              <a:off x="3644370"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22" name="AutoShape 22"/>
            <p:cNvSpPr/>
            <p:nvPr/>
          </p:nvSpPr>
          <p:spPr>
            <a:xfrm flipV="1">
              <a:off x="4487718"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23" name="AutoShape 23"/>
            <p:cNvSpPr/>
            <p:nvPr/>
          </p:nvSpPr>
          <p:spPr>
            <a:xfrm flipV="1">
              <a:off x="5334635"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grpSp>
      <p:grpSp>
        <p:nvGrpSpPr>
          <p:cNvPr id="24" name="Group 24"/>
          <p:cNvGrpSpPr/>
          <p:nvPr/>
        </p:nvGrpSpPr>
        <p:grpSpPr>
          <a:xfrm>
            <a:off x="8910873" y="9141887"/>
            <a:ext cx="9530666" cy="2817376"/>
            <a:chOff x="0" y="0"/>
            <a:chExt cx="12707554" cy="3756502"/>
          </a:xfrm>
        </p:grpSpPr>
        <p:grpSp>
          <p:nvGrpSpPr>
            <p:cNvPr id="25" name="Group 25"/>
            <p:cNvGrpSpPr/>
            <p:nvPr/>
          </p:nvGrpSpPr>
          <p:grpSpPr>
            <a:xfrm>
              <a:off x="0" y="108879"/>
              <a:ext cx="12707554" cy="3647623"/>
              <a:chOff x="0" y="0"/>
              <a:chExt cx="2419146" cy="694401"/>
            </a:xfrm>
          </p:grpSpPr>
          <p:sp>
            <p:nvSpPr>
              <p:cNvPr id="26" name="Freeform 26"/>
              <p:cNvSpPr/>
              <p:nvPr/>
            </p:nvSpPr>
            <p:spPr>
              <a:xfrm>
                <a:off x="0" y="0"/>
                <a:ext cx="2419146" cy="694400"/>
              </a:xfrm>
              <a:custGeom>
                <a:avLst/>
                <a:gdLst/>
                <a:ahLst/>
                <a:cxnLst/>
                <a:rect l="l" t="t" r="r" b="b"/>
                <a:pathLst>
                  <a:path w="2419146" h="694400">
                    <a:moveTo>
                      <a:pt x="81232" y="0"/>
                    </a:moveTo>
                    <a:lnTo>
                      <a:pt x="2337914" y="0"/>
                    </a:lnTo>
                    <a:cubicBezTo>
                      <a:pt x="2359458" y="0"/>
                      <a:pt x="2380120" y="8558"/>
                      <a:pt x="2395354" y="23792"/>
                    </a:cubicBezTo>
                    <a:cubicBezTo>
                      <a:pt x="2410588" y="39026"/>
                      <a:pt x="2419146" y="59688"/>
                      <a:pt x="2419146" y="81232"/>
                    </a:cubicBezTo>
                    <a:lnTo>
                      <a:pt x="2419146" y="613169"/>
                    </a:lnTo>
                    <a:cubicBezTo>
                      <a:pt x="2419146" y="634713"/>
                      <a:pt x="2410588" y="655374"/>
                      <a:pt x="2395354" y="670608"/>
                    </a:cubicBezTo>
                    <a:cubicBezTo>
                      <a:pt x="2380120" y="685842"/>
                      <a:pt x="2359458" y="694400"/>
                      <a:pt x="2337914" y="694400"/>
                    </a:cubicBezTo>
                    <a:lnTo>
                      <a:pt x="81232" y="694400"/>
                    </a:lnTo>
                    <a:cubicBezTo>
                      <a:pt x="59688" y="694400"/>
                      <a:pt x="39026" y="685842"/>
                      <a:pt x="23792" y="670608"/>
                    </a:cubicBezTo>
                    <a:cubicBezTo>
                      <a:pt x="8558" y="655374"/>
                      <a:pt x="0" y="634713"/>
                      <a:pt x="0" y="613169"/>
                    </a:cubicBezTo>
                    <a:lnTo>
                      <a:pt x="0" y="81232"/>
                    </a:lnTo>
                    <a:cubicBezTo>
                      <a:pt x="0" y="59688"/>
                      <a:pt x="8558" y="39026"/>
                      <a:pt x="23792" y="23792"/>
                    </a:cubicBezTo>
                    <a:cubicBezTo>
                      <a:pt x="39026" y="8558"/>
                      <a:pt x="59688" y="0"/>
                      <a:pt x="81232" y="0"/>
                    </a:cubicBezTo>
                    <a:close/>
                  </a:path>
                </a:pathLst>
              </a:custGeom>
              <a:solidFill>
                <a:srgbClr val="5690EF"/>
              </a:solidFill>
            </p:spPr>
            <p:txBody>
              <a:bodyPr/>
              <a:lstStyle/>
              <a:p>
                <a:endParaRPr lang="en-IN"/>
              </a:p>
            </p:txBody>
          </p:sp>
          <p:sp>
            <p:nvSpPr>
              <p:cNvPr id="27" name="TextBox 27"/>
              <p:cNvSpPr txBox="1"/>
              <p:nvPr/>
            </p:nvSpPr>
            <p:spPr>
              <a:xfrm>
                <a:off x="0" y="-38100"/>
                <a:ext cx="2419146" cy="732501"/>
              </a:xfrm>
              <a:prstGeom prst="rect">
                <a:avLst/>
              </a:prstGeom>
            </p:spPr>
            <p:txBody>
              <a:bodyPr lIns="50800" tIns="50800" rIns="50800" bIns="50800" rtlCol="0" anchor="ctr"/>
              <a:lstStyle/>
              <a:p>
                <a:pPr algn="ctr">
                  <a:lnSpc>
                    <a:spcPts val="2659"/>
                  </a:lnSpc>
                  <a:spcBef>
                    <a:spcPct val="0"/>
                  </a:spcBef>
                </a:pPr>
                <a:endParaRPr/>
              </a:p>
            </p:txBody>
          </p:sp>
        </p:grpSp>
        <p:sp>
          <p:nvSpPr>
            <p:cNvPr id="28" name="AutoShape 28"/>
            <p:cNvSpPr/>
            <p:nvPr/>
          </p:nvSpPr>
          <p:spPr>
            <a:xfrm flipV="1">
              <a:off x="6002321"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29" name="AutoShape 29"/>
            <p:cNvSpPr/>
            <p:nvPr/>
          </p:nvSpPr>
          <p:spPr>
            <a:xfrm flipV="1">
              <a:off x="6845669"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0" name="AutoShape 30"/>
            <p:cNvSpPr/>
            <p:nvPr/>
          </p:nvSpPr>
          <p:spPr>
            <a:xfrm flipV="1">
              <a:off x="7688745"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1" name="AutoShape 31"/>
            <p:cNvSpPr/>
            <p:nvPr/>
          </p:nvSpPr>
          <p:spPr>
            <a:xfrm flipV="1">
              <a:off x="8532092"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2" name="AutoShape 32"/>
            <p:cNvSpPr/>
            <p:nvPr/>
          </p:nvSpPr>
          <p:spPr>
            <a:xfrm flipV="1">
              <a:off x="9379010"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3" name="AutoShape 33"/>
            <p:cNvSpPr/>
            <p:nvPr/>
          </p:nvSpPr>
          <p:spPr>
            <a:xfrm flipV="1">
              <a:off x="10222358"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4" name="AutoShape 34"/>
            <p:cNvSpPr/>
            <p:nvPr/>
          </p:nvSpPr>
          <p:spPr>
            <a:xfrm flipV="1">
              <a:off x="11065434"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5" name="AutoShape 35"/>
            <p:cNvSpPr/>
            <p:nvPr/>
          </p:nvSpPr>
          <p:spPr>
            <a:xfrm flipV="1">
              <a:off x="11908782" y="264346"/>
              <a:ext cx="0" cy="1234254"/>
            </a:xfrm>
            <a:prstGeom prst="line">
              <a:avLst/>
            </a:prstGeom>
            <a:ln w="12700" cap="flat">
              <a:solidFill>
                <a:srgbClr val="287AFF"/>
              </a:solidFill>
              <a:prstDash val="solid"/>
              <a:headEnd type="none" w="sm" len="sm"/>
              <a:tailEnd type="none" w="sm" len="sm"/>
            </a:ln>
          </p:spPr>
          <p:txBody>
            <a:bodyPr/>
            <a:lstStyle/>
            <a:p>
              <a:endParaRPr lang="en-IN"/>
            </a:p>
          </p:txBody>
        </p:sp>
        <p:sp>
          <p:nvSpPr>
            <p:cNvPr id="36" name="AutoShape 36"/>
            <p:cNvSpPr/>
            <p:nvPr/>
          </p:nvSpPr>
          <p:spPr>
            <a:xfrm flipV="1">
              <a:off x="90724" y="929026"/>
              <a:ext cx="0" cy="568291"/>
            </a:xfrm>
            <a:prstGeom prst="line">
              <a:avLst/>
            </a:prstGeom>
            <a:ln w="12700" cap="flat">
              <a:solidFill>
                <a:srgbClr val="287AFF"/>
              </a:solidFill>
              <a:prstDash val="solid"/>
              <a:headEnd type="none" w="sm" len="sm"/>
              <a:tailEnd type="none" w="sm" len="sm"/>
            </a:ln>
          </p:spPr>
          <p:txBody>
            <a:bodyPr/>
            <a:lstStyle/>
            <a:p>
              <a:endParaRPr lang="en-IN"/>
            </a:p>
          </p:txBody>
        </p:sp>
        <p:sp>
          <p:nvSpPr>
            <p:cNvPr id="37" name="AutoShape 37"/>
            <p:cNvSpPr/>
            <p:nvPr/>
          </p:nvSpPr>
          <p:spPr>
            <a:xfrm flipV="1">
              <a:off x="934071" y="264346"/>
              <a:ext cx="0" cy="1232971"/>
            </a:xfrm>
            <a:prstGeom prst="line">
              <a:avLst/>
            </a:prstGeom>
            <a:ln w="12700" cap="flat">
              <a:solidFill>
                <a:srgbClr val="287AFF"/>
              </a:solidFill>
              <a:prstDash val="solid"/>
              <a:headEnd type="none" w="sm" len="sm"/>
              <a:tailEnd type="none" w="sm" len="sm"/>
            </a:ln>
          </p:spPr>
          <p:txBody>
            <a:bodyPr/>
            <a:lstStyle/>
            <a:p>
              <a:endParaRPr lang="en-IN"/>
            </a:p>
          </p:txBody>
        </p:sp>
        <p:sp>
          <p:nvSpPr>
            <p:cNvPr id="38" name="AutoShape 38"/>
            <p:cNvSpPr/>
            <p:nvPr/>
          </p:nvSpPr>
          <p:spPr>
            <a:xfrm flipV="1">
              <a:off x="1780989" y="108879"/>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9" name="AutoShape 39"/>
            <p:cNvSpPr/>
            <p:nvPr/>
          </p:nvSpPr>
          <p:spPr>
            <a:xfrm flipV="1">
              <a:off x="2624337" y="108879"/>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40" name="AutoShape 40"/>
            <p:cNvSpPr/>
            <p:nvPr/>
          </p:nvSpPr>
          <p:spPr>
            <a:xfrm flipV="1">
              <a:off x="3467413" y="108879"/>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41" name="AutoShape 41"/>
            <p:cNvSpPr/>
            <p:nvPr/>
          </p:nvSpPr>
          <p:spPr>
            <a:xfrm flipV="1">
              <a:off x="4310761" y="108879"/>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42" name="AutoShape 42"/>
            <p:cNvSpPr/>
            <p:nvPr/>
          </p:nvSpPr>
          <p:spPr>
            <a:xfrm flipV="1">
              <a:off x="5157678" y="108879"/>
              <a:ext cx="0" cy="1388438"/>
            </a:xfrm>
            <a:prstGeom prst="line">
              <a:avLst/>
            </a:prstGeom>
            <a:ln w="12700" cap="flat">
              <a:solidFill>
                <a:srgbClr val="287AFF"/>
              </a:solidFill>
              <a:prstDash val="solid"/>
              <a:headEnd type="none" w="sm" len="sm"/>
              <a:tailEnd type="none" w="sm" len="sm"/>
            </a:ln>
          </p:spPr>
          <p:txBody>
            <a:bodyPr/>
            <a:lstStyle/>
            <a:p>
              <a:endParaRPr lang="en-IN"/>
            </a:p>
          </p:txBody>
        </p:sp>
        <p:grpSp>
          <p:nvGrpSpPr>
            <p:cNvPr id="43" name="Group 43"/>
            <p:cNvGrpSpPr/>
            <p:nvPr/>
          </p:nvGrpSpPr>
          <p:grpSpPr>
            <a:xfrm>
              <a:off x="1023108" y="0"/>
              <a:ext cx="10669403" cy="264346"/>
              <a:chOff x="0" y="0"/>
              <a:chExt cx="2896896" cy="71774"/>
            </a:xfrm>
          </p:grpSpPr>
          <p:sp>
            <p:nvSpPr>
              <p:cNvPr id="44" name="Freeform 44"/>
              <p:cNvSpPr/>
              <p:nvPr/>
            </p:nvSpPr>
            <p:spPr>
              <a:xfrm>
                <a:off x="0" y="0"/>
                <a:ext cx="2896896" cy="71774"/>
              </a:xfrm>
              <a:custGeom>
                <a:avLst/>
                <a:gdLst/>
                <a:ahLst/>
                <a:cxnLst/>
                <a:rect l="l" t="t" r="r" b="b"/>
                <a:pathLst>
                  <a:path w="2896896" h="71774">
                    <a:moveTo>
                      <a:pt x="1448448" y="0"/>
                    </a:moveTo>
                    <a:cubicBezTo>
                      <a:pt x="648492" y="0"/>
                      <a:pt x="0" y="16067"/>
                      <a:pt x="0" y="35887"/>
                    </a:cubicBezTo>
                    <a:cubicBezTo>
                      <a:pt x="0" y="55707"/>
                      <a:pt x="648492" y="71774"/>
                      <a:pt x="1448448" y="71774"/>
                    </a:cubicBezTo>
                    <a:cubicBezTo>
                      <a:pt x="2248403" y="71774"/>
                      <a:pt x="2896896" y="55707"/>
                      <a:pt x="2896896" y="35887"/>
                    </a:cubicBezTo>
                    <a:cubicBezTo>
                      <a:pt x="2896896" y="16067"/>
                      <a:pt x="2248403" y="0"/>
                      <a:pt x="1448448" y="0"/>
                    </a:cubicBezTo>
                    <a:close/>
                  </a:path>
                </a:pathLst>
              </a:custGeom>
              <a:solidFill>
                <a:srgbClr val="FFFFFF"/>
              </a:solidFill>
              <a:ln w="9525" cap="sq">
                <a:solidFill>
                  <a:srgbClr val="5690EF"/>
                </a:solidFill>
                <a:prstDash val="solid"/>
                <a:miter/>
              </a:ln>
            </p:spPr>
            <p:txBody>
              <a:bodyPr/>
              <a:lstStyle/>
              <a:p>
                <a:endParaRPr lang="en-IN"/>
              </a:p>
            </p:txBody>
          </p:sp>
          <p:sp>
            <p:nvSpPr>
              <p:cNvPr id="45" name="TextBox 45"/>
              <p:cNvSpPr txBox="1"/>
              <p:nvPr/>
            </p:nvSpPr>
            <p:spPr>
              <a:xfrm>
                <a:off x="271584" y="-31371"/>
                <a:ext cx="2353728" cy="96416"/>
              </a:xfrm>
              <a:prstGeom prst="rect">
                <a:avLst/>
              </a:prstGeom>
            </p:spPr>
            <p:txBody>
              <a:bodyPr lIns="50800" tIns="50800" rIns="50800" bIns="50800" rtlCol="0" anchor="ctr"/>
              <a:lstStyle/>
              <a:p>
                <a:pPr algn="ctr">
                  <a:lnSpc>
                    <a:spcPts val="2659"/>
                  </a:lnSpc>
                </a:pPr>
                <a:endParaRPr/>
              </a:p>
            </p:txBody>
          </p:sp>
        </p:grpSp>
      </p:grpSp>
      <p:sp>
        <p:nvSpPr>
          <p:cNvPr id="46" name="Freeform 46"/>
          <p:cNvSpPr/>
          <p:nvPr/>
        </p:nvSpPr>
        <p:spPr>
          <a:xfrm>
            <a:off x="9144000" y="2247900"/>
            <a:ext cx="8536256" cy="7010400"/>
          </a:xfrm>
          <a:custGeom>
            <a:avLst/>
            <a:gdLst/>
            <a:ahLst/>
            <a:cxnLst/>
            <a:rect l="l" t="t" r="r" b="b"/>
            <a:pathLst>
              <a:path w="8536256" h="7010400">
                <a:moveTo>
                  <a:pt x="0" y="0"/>
                </a:moveTo>
                <a:lnTo>
                  <a:pt x="8536256" y="0"/>
                </a:lnTo>
                <a:lnTo>
                  <a:pt x="8536256" y="7010400"/>
                </a:lnTo>
                <a:lnTo>
                  <a:pt x="0" y="7010400"/>
                </a:lnTo>
                <a:lnTo>
                  <a:pt x="0" y="0"/>
                </a:lnTo>
                <a:close/>
              </a:path>
            </a:pathLst>
          </a:custGeom>
          <a:blipFill>
            <a:blip r:embed="rId2"/>
            <a:stretch>
              <a:fillRect/>
            </a:stretch>
          </a:blipFill>
        </p:spPr>
        <p:txBody>
          <a:bodyPr/>
          <a:lstStyle/>
          <a:p>
            <a:endParaRPr lang="en-IN"/>
          </a:p>
        </p:txBody>
      </p:sp>
      <p:grpSp>
        <p:nvGrpSpPr>
          <p:cNvPr id="47" name="Group 47"/>
          <p:cNvGrpSpPr/>
          <p:nvPr/>
        </p:nvGrpSpPr>
        <p:grpSpPr>
          <a:xfrm>
            <a:off x="1028700" y="4760772"/>
            <a:ext cx="6632753" cy="722216"/>
            <a:chOff x="0" y="0"/>
            <a:chExt cx="1746898" cy="190213"/>
          </a:xfrm>
        </p:grpSpPr>
        <p:sp>
          <p:nvSpPr>
            <p:cNvPr id="48" name="Freeform 48"/>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49" name="TextBox 49"/>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50" name="TextBox 50"/>
          <p:cNvSpPr txBox="1"/>
          <p:nvPr/>
        </p:nvSpPr>
        <p:spPr>
          <a:xfrm>
            <a:off x="1405539" y="4915187"/>
            <a:ext cx="4368915"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User Overview </a:t>
            </a:r>
          </a:p>
        </p:txBody>
      </p:sp>
      <p:grpSp>
        <p:nvGrpSpPr>
          <p:cNvPr id="51" name="Group 51"/>
          <p:cNvGrpSpPr/>
          <p:nvPr/>
        </p:nvGrpSpPr>
        <p:grpSpPr>
          <a:xfrm>
            <a:off x="1028700" y="5673488"/>
            <a:ext cx="6632753" cy="722216"/>
            <a:chOff x="0" y="0"/>
            <a:chExt cx="1746898" cy="190213"/>
          </a:xfrm>
        </p:grpSpPr>
        <p:sp>
          <p:nvSpPr>
            <p:cNvPr id="52" name="Freeform 52"/>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53" name="TextBox 53"/>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54" name="TextBox 54"/>
          <p:cNvSpPr txBox="1"/>
          <p:nvPr/>
        </p:nvSpPr>
        <p:spPr>
          <a:xfrm>
            <a:off x="1405539" y="5827903"/>
            <a:ext cx="4368915"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Pain Points </a:t>
            </a:r>
          </a:p>
        </p:txBody>
      </p:sp>
      <p:grpSp>
        <p:nvGrpSpPr>
          <p:cNvPr id="55" name="Group 55"/>
          <p:cNvGrpSpPr/>
          <p:nvPr/>
        </p:nvGrpSpPr>
        <p:grpSpPr>
          <a:xfrm>
            <a:off x="1028700" y="6586204"/>
            <a:ext cx="6632753" cy="722216"/>
            <a:chOff x="0" y="0"/>
            <a:chExt cx="1746898" cy="190213"/>
          </a:xfrm>
        </p:grpSpPr>
        <p:sp>
          <p:nvSpPr>
            <p:cNvPr id="56" name="Freeform 56"/>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57" name="TextBox 57"/>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58" name="TextBox 58"/>
          <p:cNvSpPr txBox="1"/>
          <p:nvPr/>
        </p:nvSpPr>
        <p:spPr>
          <a:xfrm>
            <a:off x="1405539" y="6740619"/>
            <a:ext cx="4368915"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User Behavior</a:t>
            </a:r>
          </a:p>
        </p:txBody>
      </p:sp>
      <p:grpSp>
        <p:nvGrpSpPr>
          <p:cNvPr id="59" name="Group 59"/>
          <p:cNvGrpSpPr/>
          <p:nvPr/>
        </p:nvGrpSpPr>
        <p:grpSpPr>
          <a:xfrm>
            <a:off x="1028700" y="7498920"/>
            <a:ext cx="6632753" cy="722216"/>
            <a:chOff x="0" y="0"/>
            <a:chExt cx="1746898" cy="190213"/>
          </a:xfrm>
        </p:grpSpPr>
        <p:sp>
          <p:nvSpPr>
            <p:cNvPr id="60" name="Freeform 60"/>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61" name="TextBox 61"/>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62" name="TextBox 62"/>
          <p:cNvSpPr txBox="1"/>
          <p:nvPr/>
        </p:nvSpPr>
        <p:spPr>
          <a:xfrm>
            <a:off x="1405539" y="7653335"/>
            <a:ext cx="5084614"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AI Opportunities &amp; User Readiness</a:t>
            </a:r>
          </a:p>
        </p:txBody>
      </p:sp>
      <p:grpSp>
        <p:nvGrpSpPr>
          <p:cNvPr id="63" name="Group 63"/>
          <p:cNvGrpSpPr/>
          <p:nvPr/>
        </p:nvGrpSpPr>
        <p:grpSpPr>
          <a:xfrm>
            <a:off x="1028700" y="8411635"/>
            <a:ext cx="6632753" cy="722216"/>
            <a:chOff x="0" y="0"/>
            <a:chExt cx="1746898" cy="190213"/>
          </a:xfrm>
        </p:grpSpPr>
        <p:sp>
          <p:nvSpPr>
            <p:cNvPr id="64" name="Freeform 64"/>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65" name="TextBox 65"/>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66" name="TextBox 66"/>
          <p:cNvSpPr txBox="1"/>
          <p:nvPr/>
        </p:nvSpPr>
        <p:spPr>
          <a:xfrm>
            <a:off x="1405539" y="8566051"/>
            <a:ext cx="4368915"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Conclusion</a:t>
            </a:r>
          </a:p>
        </p:txBody>
      </p:sp>
      <p:sp>
        <p:nvSpPr>
          <p:cNvPr id="67" name="Freeform 67"/>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
        <p:nvSpPr>
          <p:cNvPr id="68" name="TextBox 68"/>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88385" y="9258300"/>
            <a:ext cx="8799616" cy="1028700"/>
            <a:chOff x="0" y="0"/>
            <a:chExt cx="2651942" cy="455400"/>
          </a:xfrm>
        </p:grpSpPr>
        <p:sp>
          <p:nvSpPr>
            <p:cNvPr id="3" name="Freeform 3"/>
            <p:cNvSpPr/>
            <p:nvPr/>
          </p:nvSpPr>
          <p:spPr>
            <a:xfrm>
              <a:off x="0" y="0"/>
              <a:ext cx="2651942" cy="455400"/>
            </a:xfrm>
            <a:custGeom>
              <a:avLst/>
              <a:gdLst/>
              <a:ahLst/>
              <a:cxnLst/>
              <a:rect l="l" t="t" r="r" b="b"/>
              <a:pathLst>
                <a:path w="2651942" h="455400">
                  <a:moveTo>
                    <a:pt x="76888" y="0"/>
                  </a:moveTo>
                  <a:lnTo>
                    <a:pt x="2575054" y="0"/>
                  </a:lnTo>
                  <a:cubicBezTo>
                    <a:pt x="2595446" y="0"/>
                    <a:pt x="2615002" y="8101"/>
                    <a:pt x="2629422" y="22520"/>
                  </a:cubicBezTo>
                  <a:cubicBezTo>
                    <a:pt x="2643841" y="36939"/>
                    <a:pt x="2651942" y="56496"/>
                    <a:pt x="2651942" y="76888"/>
                  </a:cubicBezTo>
                  <a:lnTo>
                    <a:pt x="2651942" y="378512"/>
                  </a:lnTo>
                  <a:cubicBezTo>
                    <a:pt x="2651942" y="398904"/>
                    <a:pt x="2643841" y="418461"/>
                    <a:pt x="2629422" y="432880"/>
                  </a:cubicBezTo>
                  <a:cubicBezTo>
                    <a:pt x="2615002" y="447299"/>
                    <a:pt x="2595446" y="455400"/>
                    <a:pt x="2575054" y="455400"/>
                  </a:cubicBezTo>
                  <a:lnTo>
                    <a:pt x="76888" y="455400"/>
                  </a:lnTo>
                  <a:cubicBezTo>
                    <a:pt x="56496" y="455400"/>
                    <a:pt x="36939" y="447299"/>
                    <a:pt x="22520" y="432880"/>
                  </a:cubicBezTo>
                  <a:cubicBezTo>
                    <a:pt x="8101" y="418461"/>
                    <a:pt x="0" y="398904"/>
                    <a:pt x="0" y="378512"/>
                  </a:cubicBezTo>
                  <a:lnTo>
                    <a:pt x="0" y="76888"/>
                  </a:lnTo>
                  <a:cubicBezTo>
                    <a:pt x="0" y="56496"/>
                    <a:pt x="8101" y="36939"/>
                    <a:pt x="22520" y="22520"/>
                  </a:cubicBezTo>
                  <a:cubicBezTo>
                    <a:pt x="36939" y="8101"/>
                    <a:pt x="56496" y="0"/>
                    <a:pt x="76888" y="0"/>
                  </a:cubicBezTo>
                  <a:close/>
                </a:path>
              </a:pathLst>
            </a:custGeom>
            <a:solidFill>
              <a:srgbClr val="5690EF"/>
            </a:solidFill>
          </p:spPr>
          <p:txBody>
            <a:bodyPr/>
            <a:lstStyle/>
            <a:p>
              <a:endParaRPr lang="en-IN"/>
            </a:p>
          </p:txBody>
        </p:sp>
        <p:sp>
          <p:nvSpPr>
            <p:cNvPr id="4" name="TextBox 4"/>
            <p:cNvSpPr txBox="1"/>
            <p:nvPr/>
          </p:nvSpPr>
          <p:spPr>
            <a:xfrm>
              <a:off x="0" y="-38100"/>
              <a:ext cx="2651942" cy="493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023175" y="690330"/>
            <a:ext cx="5264822" cy="9587818"/>
            <a:chOff x="0" y="0"/>
            <a:chExt cx="2651942" cy="2711985"/>
          </a:xfrm>
        </p:grpSpPr>
        <p:sp>
          <p:nvSpPr>
            <p:cNvPr id="6" name="Freeform 6"/>
            <p:cNvSpPr/>
            <p:nvPr/>
          </p:nvSpPr>
          <p:spPr>
            <a:xfrm>
              <a:off x="0" y="0"/>
              <a:ext cx="2651942" cy="2711985"/>
            </a:xfrm>
            <a:custGeom>
              <a:avLst/>
              <a:gdLst/>
              <a:ahLst/>
              <a:cxnLst/>
              <a:rect l="l" t="t" r="r" b="b"/>
              <a:pathLst>
                <a:path w="2651942" h="2711985">
                  <a:moveTo>
                    <a:pt x="76888" y="0"/>
                  </a:moveTo>
                  <a:lnTo>
                    <a:pt x="2575054" y="0"/>
                  </a:lnTo>
                  <a:cubicBezTo>
                    <a:pt x="2595446" y="0"/>
                    <a:pt x="2615002" y="8101"/>
                    <a:pt x="2629422" y="22520"/>
                  </a:cubicBezTo>
                  <a:cubicBezTo>
                    <a:pt x="2643841" y="36939"/>
                    <a:pt x="2651942" y="56496"/>
                    <a:pt x="2651942" y="76888"/>
                  </a:cubicBezTo>
                  <a:lnTo>
                    <a:pt x="2651942" y="2635097"/>
                  </a:lnTo>
                  <a:cubicBezTo>
                    <a:pt x="2651942" y="2655489"/>
                    <a:pt x="2643841" y="2675046"/>
                    <a:pt x="2629422" y="2689465"/>
                  </a:cubicBezTo>
                  <a:cubicBezTo>
                    <a:pt x="2615002" y="2703884"/>
                    <a:pt x="2595446" y="2711985"/>
                    <a:pt x="2575054" y="2711985"/>
                  </a:cubicBezTo>
                  <a:lnTo>
                    <a:pt x="76888" y="2711985"/>
                  </a:lnTo>
                  <a:cubicBezTo>
                    <a:pt x="34424" y="2711985"/>
                    <a:pt x="0" y="2677561"/>
                    <a:pt x="0" y="2635097"/>
                  </a:cubicBezTo>
                  <a:lnTo>
                    <a:pt x="0" y="76888"/>
                  </a:lnTo>
                  <a:cubicBezTo>
                    <a:pt x="0" y="56496"/>
                    <a:pt x="8101" y="36939"/>
                    <a:pt x="22520" y="22520"/>
                  </a:cubicBezTo>
                  <a:cubicBezTo>
                    <a:pt x="36939" y="8101"/>
                    <a:pt x="56496" y="0"/>
                    <a:pt x="76888" y="0"/>
                  </a:cubicBezTo>
                  <a:close/>
                </a:path>
              </a:pathLst>
            </a:custGeom>
            <a:solidFill>
              <a:srgbClr val="5690EF"/>
            </a:solidFill>
          </p:spPr>
          <p:txBody>
            <a:bodyPr/>
            <a:lstStyle/>
            <a:p>
              <a:endParaRPr lang="en-IN"/>
            </a:p>
          </p:txBody>
        </p:sp>
        <p:sp>
          <p:nvSpPr>
            <p:cNvPr id="7" name="TextBox 7"/>
            <p:cNvSpPr txBox="1"/>
            <p:nvPr/>
          </p:nvSpPr>
          <p:spPr>
            <a:xfrm>
              <a:off x="0" y="-38100"/>
              <a:ext cx="2651942" cy="275008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4147555" y="700396"/>
            <a:ext cx="2542042" cy="9577752"/>
            <a:chOff x="0" y="0"/>
            <a:chExt cx="3389389" cy="12770336"/>
          </a:xfrm>
        </p:grpSpPr>
        <p:sp>
          <p:nvSpPr>
            <p:cNvPr id="9" name="AutoShape 9"/>
            <p:cNvSpPr/>
            <p:nvPr/>
          </p:nvSpPr>
          <p:spPr>
            <a:xfrm flipV="1">
              <a:off x="6350" y="134127"/>
              <a:ext cx="0" cy="12636209"/>
            </a:xfrm>
            <a:prstGeom prst="line">
              <a:avLst/>
            </a:prstGeom>
            <a:ln w="12700" cap="flat">
              <a:solidFill>
                <a:srgbClr val="287AFF"/>
              </a:solidFill>
              <a:prstDash val="solid"/>
              <a:headEnd type="none" w="sm" len="sm"/>
              <a:tailEnd type="none" w="sm" len="sm"/>
            </a:ln>
          </p:spPr>
          <p:txBody>
            <a:bodyPr/>
            <a:lstStyle/>
            <a:p>
              <a:endParaRPr lang="en-IN"/>
            </a:p>
          </p:txBody>
        </p:sp>
        <p:sp>
          <p:nvSpPr>
            <p:cNvPr id="10" name="AutoShape 10"/>
            <p:cNvSpPr/>
            <p:nvPr/>
          </p:nvSpPr>
          <p:spPr>
            <a:xfrm flipV="1">
              <a:off x="849426" y="0"/>
              <a:ext cx="0" cy="12770336"/>
            </a:xfrm>
            <a:prstGeom prst="line">
              <a:avLst/>
            </a:prstGeom>
            <a:ln w="12700" cap="flat">
              <a:solidFill>
                <a:srgbClr val="287AFF"/>
              </a:solidFill>
              <a:prstDash val="solid"/>
              <a:headEnd type="none" w="sm" len="sm"/>
              <a:tailEnd type="none" w="sm" len="sm"/>
            </a:ln>
          </p:spPr>
          <p:txBody>
            <a:bodyPr/>
            <a:lstStyle/>
            <a:p>
              <a:endParaRPr lang="en-IN"/>
            </a:p>
          </p:txBody>
        </p:sp>
        <p:sp>
          <p:nvSpPr>
            <p:cNvPr id="11" name="AutoShape 11"/>
            <p:cNvSpPr/>
            <p:nvPr/>
          </p:nvSpPr>
          <p:spPr>
            <a:xfrm flipV="1">
              <a:off x="1692774" y="0"/>
              <a:ext cx="0" cy="12770336"/>
            </a:xfrm>
            <a:prstGeom prst="line">
              <a:avLst/>
            </a:prstGeom>
            <a:ln w="12700" cap="flat">
              <a:solidFill>
                <a:srgbClr val="287AFF"/>
              </a:solidFill>
              <a:prstDash val="solid"/>
              <a:headEnd type="none" w="sm" len="sm"/>
              <a:tailEnd type="none" w="sm" len="sm"/>
            </a:ln>
          </p:spPr>
          <p:txBody>
            <a:bodyPr/>
            <a:lstStyle/>
            <a:p>
              <a:endParaRPr lang="en-IN"/>
            </a:p>
          </p:txBody>
        </p:sp>
        <p:sp>
          <p:nvSpPr>
            <p:cNvPr id="12" name="AutoShape 12"/>
            <p:cNvSpPr/>
            <p:nvPr/>
          </p:nvSpPr>
          <p:spPr>
            <a:xfrm flipV="1">
              <a:off x="2539691" y="0"/>
              <a:ext cx="0" cy="12770336"/>
            </a:xfrm>
            <a:prstGeom prst="line">
              <a:avLst/>
            </a:prstGeom>
            <a:ln w="12700"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3383039" y="0"/>
              <a:ext cx="0" cy="12770336"/>
            </a:xfrm>
            <a:prstGeom prst="line">
              <a:avLst/>
            </a:prstGeom>
            <a:ln w="12700" cap="flat">
              <a:solidFill>
                <a:srgbClr val="287AFF"/>
              </a:solidFill>
              <a:prstDash val="solid"/>
              <a:headEnd type="none" w="sm" len="sm"/>
              <a:tailEnd type="none" w="sm" len="sm"/>
            </a:ln>
          </p:spPr>
          <p:txBody>
            <a:bodyPr/>
            <a:lstStyle/>
            <a:p>
              <a:endParaRPr lang="en-IN"/>
            </a:p>
          </p:txBody>
        </p:sp>
      </p:grpSp>
      <p:sp>
        <p:nvSpPr>
          <p:cNvPr id="14" name="AutoShape 14"/>
          <p:cNvSpPr/>
          <p:nvPr/>
        </p:nvSpPr>
        <p:spPr>
          <a:xfrm flipV="1">
            <a:off x="17317141" y="700396"/>
            <a:ext cx="0" cy="9577752"/>
          </a:xfrm>
          <a:prstGeom prst="line">
            <a:avLst/>
          </a:prstGeom>
          <a:ln w="9525"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17949652" y="700396"/>
            <a:ext cx="0" cy="9577752"/>
          </a:xfrm>
          <a:prstGeom prst="line">
            <a:avLst/>
          </a:prstGeom>
          <a:ln w="9525"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1034429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1097680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11611992"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1224450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20" name="AutoShape 20"/>
          <p:cNvSpPr/>
          <p:nvPr/>
        </p:nvSpPr>
        <p:spPr>
          <a:xfrm flipV="1">
            <a:off x="12876809"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21" name="AutoShape 21"/>
          <p:cNvSpPr/>
          <p:nvPr/>
        </p:nvSpPr>
        <p:spPr>
          <a:xfrm flipV="1">
            <a:off x="13509320"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grpSp>
        <p:nvGrpSpPr>
          <p:cNvPr id="22" name="Group 22"/>
          <p:cNvGrpSpPr/>
          <p:nvPr/>
        </p:nvGrpSpPr>
        <p:grpSpPr>
          <a:xfrm>
            <a:off x="12786603" y="1750694"/>
            <a:ext cx="1544045" cy="15440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2968837" y="1913117"/>
            <a:ext cx="1179576" cy="1219200"/>
          </a:xfrm>
          <a:custGeom>
            <a:avLst/>
            <a:gdLst/>
            <a:ahLst/>
            <a:cxnLst/>
            <a:rect l="l" t="t" r="r" b="b"/>
            <a:pathLst>
              <a:path w="1179576" h="1219200">
                <a:moveTo>
                  <a:pt x="0" y="0"/>
                </a:moveTo>
                <a:lnTo>
                  <a:pt x="1179576" y="0"/>
                </a:lnTo>
                <a:lnTo>
                  <a:pt x="1179576" y="1219200"/>
                </a:lnTo>
                <a:lnTo>
                  <a:pt x="0" y="1219200"/>
                </a:lnTo>
                <a:lnTo>
                  <a:pt x="0" y="0"/>
                </a:lnTo>
                <a:close/>
              </a:path>
            </a:pathLst>
          </a:custGeom>
          <a:blipFill>
            <a:blip r:embed="rId2"/>
            <a:stretch>
              <a:fillRect/>
            </a:stretch>
          </a:blipFill>
        </p:spPr>
        <p:txBody>
          <a:bodyPr/>
          <a:lstStyle/>
          <a:p>
            <a:endParaRPr lang="en-IN"/>
          </a:p>
        </p:txBody>
      </p:sp>
      <p:sp>
        <p:nvSpPr>
          <p:cNvPr id="26" name="TextBox 26"/>
          <p:cNvSpPr txBox="1"/>
          <p:nvPr/>
        </p:nvSpPr>
        <p:spPr>
          <a:xfrm>
            <a:off x="1028700" y="1019175"/>
            <a:ext cx="7794126"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Project context</a:t>
            </a:r>
          </a:p>
        </p:txBody>
      </p:sp>
      <p:sp>
        <p:nvSpPr>
          <p:cNvPr id="27" name="TextBox 27"/>
          <p:cNvSpPr txBox="1"/>
          <p:nvPr/>
        </p:nvSpPr>
        <p:spPr>
          <a:xfrm>
            <a:off x="1028700" y="2238375"/>
            <a:ext cx="10717981"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&amp; Objective</a:t>
            </a:r>
          </a:p>
        </p:txBody>
      </p:sp>
      <p:sp>
        <p:nvSpPr>
          <p:cNvPr id="28" name="Freeform 28"/>
          <p:cNvSpPr/>
          <p:nvPr/>
        </p:nvSpPr>
        <p:spPr>
          <a:xfrm>
            <a:off x="1028700" y="4930218"/>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9" name="Freeform 29"/>
          <p:cNvSpPr/>
          <p:nvPr/>
        </p:nvSpPr>
        <p:spPr>
          <a:xfrm>
            <a:off x="1028700" y="6052107"/>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0" name="Freeform 30"/>
          <p:cNvSpPr/>
          <p:nvPr/>
        </p:nvSpPr>
        <p:spPr>
          <a:xfrm>
            <a:off x="1028700" y="7173995"/>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1" name="Freeform 31"/>
          <p:cNvSpPr/>
          <p:nvPr/>
        </p:nvSpPr>
        <p:spPr>
          <a:xfrm>
            <a:off x="1028700" y="8295883"/>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2" name="AutoShape 32"/>
          <p:cNvSpPr/>
          <p:nvPr/>
        </p:nvSpPr>
        <p:spPr>
          <a:xfrm flipV="1">
            <a:off x="1710694" y="5890182"/>
            <a:ext cx="9777407" cy="0"/>
          </a:xfrm>
          <a:prstGeom prst="line">
            <a:avLst/>
          </a:prstGeom>
          <a:ln w="19050" cap="flat">
            <a:solidFill>
              <a:srgbClr val="EEECEC"/>
            </a:solidFill>
            <a:prstDash val="solid"/>
            <a:headEnd type="none" w="sm" len="sm"/>
            <a:tailEnd type="none" w="sm" len="sm"/>
          </a:ln>
        </p:spPr>
        <p:txBody>
          <a:bodyPr/>
          <a:lstStyle/>
          <a:p>
            <a:endParaRPr lang="en-IN"/>
          </a:p>
        </p:txBody>
      </p:sp>
      <p:sp>
        <p:nvSpPr>
          <p:cNvPr id="33" name="AutoShape 33"/>
          <p:cNvSpPr/>
          <p:nvPr/>
        </p:nvSpPr>
        <p:spPr>
          <a:xfrm flipV="1">
            <a:off x="1803034" y="7012070"/>
            <a:ext cx="9685067" cy="0"/>
          </a:xfrm>
          <a:prstGeom prst="line">
            <a:avLst/>
          </a:prstGeom>
          <a:ln w="19050" cap="flat">
            <a:solidFill>
              <a:srgbClr val="EEECEC"/>
            </a:solidFill>
            <a:prstDash val="solid"/>
            <a:headEnd type="none" w="sm" len="sm"/>
            <a:tailEnd type="none" w="sm" len="sm"/>
          </a:ln>
        </p:spPr>
        <p:txBody>
          <a:bodyPr/>
          <a:lstStyle/>
          <a:p>
            <a:endParaRPr lang="en-IN"/>
          </a:p>
        </p:txBody>
      </p:sp>
      <p:sp>
        <p:nvSpPr>
          <p:cNvPr id="34" name="AutoShape 34"/>
          <p:cNvSpPr/>
          <p:nvPr/>
        </p:nvSpPr>
        <p:spPr>
          <a:xfrm flipV="1">
            <a:off x="1710694" y="8133958"/>
            <a:ext cx="9777407" cy="0"/>
          </a:xfrm>
          <a:prstGeom prst="line">
            <a:avLst/>
          </a:prstGeom>
          <a:ln w="19050" cap="flat">
            <a:solidFill>
              <a:srgbClr val="EEECEC"/>
            </a:solidFill>
            <a:prstDash val="solid"/>
            <a:headEnd type="none" w="sm" len="sm"/>
            <a:tailEnd type="none" w="sm" len="sm"/>
          </a:ln>
        </p:spPr>
        <p:txBody>
          <a:bodyPr/>
          <a:lstStyle/>
          <a:p>
            <a:endParaRPr lang="en-IN"/>
          </a:p>
        </p:txBody>
      </p:sp>
      <p:sp>
        <p:nvSpPr>
          <p:cNvPr id="35" name="TextBox 35"/>
          <p:cNvSpPr txBox="1"/>
          <p:nvPr/>
        </p:nvSpPr>
        <p:spPr>
          <a:xfrm>
            <a:off x="1710694" y="4903392"/>
            <a:ext cx="9777407" cy="824865"/>
          </a:xfrm>
          <a:prstGeom prst="rect">
            <a:avLst/>
          </a:prstGeom>
        </p:spPr>
        <p:txBody>
          <a:bodyPr lIns="0" tIns="0" rIns="0" bIns="0" rtlCol="0" anchor="t">
            <a:spAutoFit/>
          </a:bodyPr>
          <a:lstStyle/>
          <a:p>
            <a:pPr algn="l">
              <a:lnSpc>
                <a:spcPts val="3359"/>
              </a:lnSpc>
              <a:spcBef>
                <a:spcPct val="0"/>
              </a:spcBef>
            </a:pPr>
            <a:r>
              <a:rPr lang="en-US" sz="2400" dirty="0">
                <a:solidFill>
                  <a:srgbClr val="231F20"/>
                </a:solidFill>
                <a:latin typeface="Inter"/>
                <a:ea typeface="Inter"/>
                <a:cs typeface="Inter"/>
                <a:sym typeface="Inter"/>
              </a:rPr>
              <a:t>Persistent CX challenges long checkouts, stockouts, and limited personalization, impact satisfaction.</a:t>
            </a:r>
          </a:p>
        </p:txBody>
      </p:sp>
      <p:sp>
        <p:nvSpPr>
          <p:cNvPr id="36" name="TextBox 36"/>
          <p:cNvSpPr txBox="1"/>
          <p:nvPr/>
        </p:nvSpPr>
        <p:spPr>
          <a:xfrm>
            <a:off x="1710694" y="6025280"/>
            <a:ext cx="9777407" cy="824865"/>
          </a:xfrm>
          <a:prstGeom prst="rect">
            <a:avLst/>
          </a:prstGeom>
        </p:spPr>
        <p:txBody>
          <a:bodyPr lIns="0" tIns="0" rIns="0" bIns="0" rtlCol="0" anchor="t">
            <a:spAutoFit/>
          </a:bodyPr>
          <a:lstStyle/>
          <a:p>
            <a:pPr algn="l">
              <a:lnSpc>
                <a:spcPts val="3359"/>
              </a:lnSpc>
              <a:spcBef>
                <a:spcPct val="0"/>
              </a:spcBef>
            </a:pPr>
            <a:r>
              <a:rPr lang="en-US" sz="2400">
                <a:solidFill>
                  <a:srgbClr val="231F20"/>
                </a:solidFill>
                <a:latin typeface="Inter"/>
                <a:ea typeface="Inter"/>
                <a:cs typeface="Inter"/>
                <a:sym typeface="Inter"/>
              </a:rPr>
              <a:t>Competitors like Amazon outperform Walmart in digital experience and loyalty engagement.</a:t>
            </a:r>
          </a:p>
        </p:txBody>
      </p:sp>
      <p:sp>
        <p:nvSpPr>
          <p:cNvPr id="37" name="TextBox 37"/>
          <p:cNvSpPr txBox="1"/>
          <p:nvPr/>
        </p:nvSpPr>
        <p:spPr>
          <a:xfrm>
            <a:off x="1710694" y="7147168"/>
            <a:ext cx="9362088" cy="824865"/>
          </a:xfrm>
          <a:prstGeom prst="rect">
            <a:avLst/>
          </a:prstGeom>
        </p:spPr>
        <p:txBody>
          <a:bodyPr lIns="0" tIns="0" rIns="0" bIns="0" rtlCol="0" anchor="t">
            <a:spAutoFit/>
          </a:bodyPr>
          <a:lstStyle/>
          <a:p>
            <a:pPr algn="l">
              <a:lnSpc>
                <a:spcPts val="3359"/>
              </a:lnSpc>
              <a:spcBef>
                <a:spcPct val="0"/>
              </a:spcBef>
            </a:pPr>
            <a:r>
              <a:rPr lang="en-US" sz="2400">
                <a:solidFill>
                  <a:srgbClr val="231F20"/>
                </a:solidFill>
                <a:latin typeface="Inter"/>
                <a:ea typeface="Inter"/>
                <a:cs typeface="Inter"/>
                <a:sym typeface="Inter"/>
              </a:rPr>
              <a:t>Rising customer expectations make AI essential for personalization, retention, and convenience.</a:t>
            </a:r>
          </a:p>
        </p:txBody>
      </p:sp>
      <p:sp>
        <p:nvSpPr>
          <p:cNvPr id="38" name="TextBox 38"/>
          <p:cNvSpPr txBox="1"/>
          <p:nvPr/>
        </p:nvSpPr>
        <p:spPr>
          <a:xfrm>
            <a:off x="1710694" y="8269056"/>
            <a:ext cx="8483530" cy="824865"/>
          </a:xfrm>
          <a:prstGeom prst="rect">
            <a:avLst/>
          </a:prstGeom>
        </p:spPr>
        <p:txBody>
          <a:bodyPr lIns="0" tIns="0" rIns="0" bIns="0" rtlCol="0" anchor="t">
            <a:spAutoFit/>
          </a:bodyPr>
          <a:lstStyle/>
          <a:p>
            <a:pPr algn="l">
              <a:lnSpc>
                <a:spcPts val="3359"/>
              </a:lnSpc>
              <a:spcBef>
                <a:spcPct val="0"/>
              </a:spcBef>
            </a:pPr>
            <a:r>
              <a:rPr lang="en-US" sz="2400">
                <a:solidFill>
                  <a:srgbClr val="231F20"/>
                </a:solidFill>
                <a:latin typeface="Inter"/>
                <a:ea typeface="Inter"/>
                <a:cs typeface="Inter"/>
                <a:sym typeface="Inter"/>
              </a:rPr>
              <a:t>This project analyzes Walmart’s users to identify how AI can enhance experience and strengthen competitiveness.</a:t>
            </a:r>
          </a:p>
        </p:txBody>
      </p:sp>
      <p:sp>
        <p:nvSpPr>
          <p:cNvPr id="39" name="Freeform 39"/>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5"/>
            <a:stretch>
              <a:fillRect t="-11621" b="-7994"/>
            </a:stretch>
          </a:blipFill>
        </p:spPr>
        <p:txBody>
          <a:bodyPr/>
          <a:lstStyle/>
          <a:p>
            <a:endParaRPr lang="en-IN"/>
          </a:p>
        </p:txBody>
      </p:sp>
      <p:sp>
        <p:nvSpPr>
          <p:cNvPr id="40" name="Freeform 40"/>
          <p:cNvSpPr/>
          <p:nvPr/>
        </p:nvSpPr>
        <p:spPr>
          <a:xfrm>
            <a:off x="1028700" y="3808530"/>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1" name="AutoShape 41"/>
          <p:cNvSpPr/>
          <p:nvPr/>
        </p:nvSpPr>
        <p:spPr>
          <a:xfrm>
            <a:off x="1710694" y="4768293"/>
            <a:ext cx="9777407" cy="0"/>
          </a:xfrm>
          <a:prstGeom prst="line">
            <a:avLst/>
          </a:prstGeom>
          <a:ln w="19050" cap="flat">
            <a:solidFill>
              <a:srgbClr val="EEECEC"/>
            </a:solidFill>
            <a:prstDash val="solid"/>
            <a:headEnd type="none" w="sm" len="sm"/>
            <a:tailEnd type="none" w="sm" len="sm"/>
          </a:ln>
        </p:spPr>
        <p:txBody>
          <a:bodyPr/>
          <a:lstStyle/>
          <a:p>
            <a:endParaRPr lang="en-IN"/>
          </a:p>
        </p:txBody>
      </p:sp>
      <p:sp>
        <p:nvSpPr>
          <p:cNvPr id="42" name="Freeform 42"/>
          <p:cNvSpPr/>
          <p:nvPr/>
        </p:nvSpPr>
        <p:spPr>
          <a:xfrm>
            <a:off x="10476025" y="4074820"/>
            <a:ext cx="7811975" cy="5316830"/>
          </a:xfrm>
          <a:custGeom>
            <a:avLst/>
            <a:gdLst/>
            <a:ahLst/>
            <a:cxnLst/>
            <a:rect l="l" t="t" r="r" b="b"/>
            <a:pathLst>
              <a:path w="8040575" h="5316830">
                <a:moveTo>
                  <a:pt x="0" y="0"/>
                </a:moveTo>
                <a:lnTo>
                  <a:pt x="8040575" y="0"/>
                </a:lnTo>
                <a:lnTo>
                  <a:pt x="8040575" y="5316830"/>
                </a:lnTo>
                <a:lnTo>
                  <a:pt x="0" y="5316830"/>
                </a:lnTo>
                <a:lnTo>
                  <a:pt x="0" y="0"/>
                </a:lnTo>
                <a:close/>
              </a:path>
            </a:pathLst>
          </a:custGeom>
          <a:blipFill>
            <a:blip r:embed="rId6"/>
            <a:stretch>
              <a:fillRect/>
            </a:stretch>
          </a:blipFill>
        </p:spPr>
        <p:txBody>
          <a:bodyPr/>
          <a:lstStyle/>
          <a:p>
            <a:endParaRPr lang="en-IN"/>
          </a:p>
        </p:txBody>
      </p:sp>
      <p:sp>
        <p:nvSpPr>
          <p:cNvPr id="43" name="TextBox 43"/>
          <p:cNvSpPr txBox="1"/>
          <p:nvPr/>
        </p:nvSpPr>
        <p:spPr>
          <a:xfrm>
            <a:off x="1710694" y="3781703"/>
            <a:ext cx="9777407" cy="824865"/>
          </a:xfrm>
          <a:prstGeom prst="rect">
            <a:avLst/>
          </a:prstGeom>
        </p:spPr>
        <p:txBody>
          <a:bodyPr lIns="0" tIns="0" rIns="0" bIns="0" rtlCol="0" anchor="t">
            <a:spAutoFit/>
          </a:bodyPr>
          <a:lstStyle/>
          <a:p>
            <a:pPr algn="l">
              <a:lnSpc>
                <a:spcPts val="3359"/>
              </a:lnSpc>
              <a:spcBef>
                <a:spcPct val="0"/>
              </a:spcBef>
            </a:pPr>
            <a:r>
              <a:rPr lang="en-US" sz="2400">
                <a:solidFill>
                  <a:srgbClr val="231F20"/>
                </a:solidFill>
                <a:latin typeface="Inter"/>
                <a:ea typeface="Inter"/>
                <a:cs typeface="Inter"/>
                <a:sym typeface="Inter"/>
              </a:rPr>
              <a:t>Walmart is accelerating digital transformation through e-commerce, advertising, and AI innovation.</a:t>
            </a:r>
          </a:p>
        </p:txBody>
      </p:sp>
      <p:sp>
        <p:nvSpPr>
          <p:cNvPr id="44" name="TextBox 44"/>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04986" y="-1041139"/>
            <a:ext cx="14245703" cy="1424570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alpha val="19608"/>
              </a:srgbClr>
            </a:solidFill>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08781" y="9258300"/>
            <a:ext cx="6557522" cy="1041329"/>
            <a:chOff x="0" y="0"/>
            <a:chExt cx="1664480" cy="1784661"/>
          </a:xfrm>
        </p:grpSpPr>
        <p:sp>
          <p:nvSpPr>
            <p:cNvPr id="6" name="Freeform 6"/>
            <p:cNvSpPr/>
            <p:nvPr/>
          </p:nvSpPr>
          <p:spPr>
            <a:xfrm>
              <a:off x="0" y="0"/>
              <a:ext cx="1664480" cy="1784661"/>
            </a:xfrm>
            <a:custGeom>
              <a:avLst/>
              <a:gdLst/>
              <a:ahLst/>
              <a:cxnLst/>
              <a:rect l="l" t="t" r="r" b="b"/>
              <a:pathLst>
                <a:path w="1664480" h="1784661">
                  <a:moveTo>
                    <a:pt x="118062" y="0"/>
                  </a:moveTo>
                  <a:lnTo>
                    <a:pt x="1546418" y="0"/>
                  </a:lnTo>
                  <a:cubicBezTo>
                    <a:pt x="1577730" y="0"/>
                    <a:pt x="1607760" y="12439"/>
                    <a:pt x="1629901" y="34579"/>
                  </a:cubicBezTo>
                  <a:cubicBezTo>
                    <a:pt x="1652041" y="56720"/>
                    <a:pt x="1664480" y="86750"/>
                    <a:pt x="1664480" y="118062"/>
                  </a:cubicBezTo>
                  <a:lnTo>
                    <a:pt x="1664480" y="1666600"/>
                  </a:lnTo>
                  <a:cubicBezTo>
                    <a:pt x="1664480" y="1697912"/>
                    <a:pt x="1652041" y="1727941"/>
                    <a:pt x="1629901" y="1750082"/>
                  </a:cubicBezTo>
                  <a:cubicBezTo>
                    <a:pt x="1607760" y="1772223"/>
                    <a:pt x="1577730" y="1784661"/>
                    <a:pt x="1546418" y="1784661"/>
                  </a:cubicBezTo>
                  <a:lnTo>
                    <a:pt x="118062" y="1784661"/>
                  </a:lnTo>
                  <a:cubicBezTo>
                    <a:pt x="86750" y="1784661"/>
                    <a:pt x="56720" y="1772223"/>
                    <a:pt x="34579" y="1750082"/>
                  </a:cubicBezTo>
                  <a:cubicBezTo>
                    <a:pt x="12439" y="1727941"/>
                    <a:pt x="0" y="1697912"/>
                    <a:pt x="0" y="1666600"/>
                  </a:cubicBezTo>
                  <a:lnTo>
                    <a:pt x="0" y="118062"/>
                  </a:lnTo>
                  <a:cubicBezTo>
                    <a:pt x="0" y="86750"/>
                    <a:pt x="12439" y="56720"/>
                    <a:pt x="34579" y="34579"/>
                  </a:cubicBezTo>
                  <a:cubicBezTo>
                    <a:pt x="56720" y="12439"/>
                    <a:pt x="86750" y="0"/>
                    <a:pt x="118062" y="0"/>
                  </a:cubicBezTo>
                  <a:close/>
                </a:path>
              </a:pathLst>
            </a:custGeom>
            <a:solidFill>
              <a:srgbClr val="649BF5"/>
            </a:solidFill>
          </p:spPr>
          <p:txBody>
            <a:bodyPr/>
            <a:lstStyle/>
            <a:p>
              <a:endParaRPr lang="en-IN"/>
            </a:p>
          </p:txBody>
        </p:sp>
        <p:sp>
          <p:nvSpPr>
            <p:cNvPr id="7" name="TextBox 7"/>
            <p:cNvSpPr txBox="1"/>
            <p:nvPr/>
          </p:nvSpPr>
          <p:spPr>
            <a:xfrm>
              <a:off x="0" y="-38100"/>
              <a:ext cx="1664480" cy="182276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173519" y="-9526"/>
            <a:ext cx="6114482" cy="2867025"/>
            <a:chOff x="0" y="0"/>
            <a:chExt cx="2012078" cy="1533231"/>
          </a:xfrm>
        </p:grpSpPr>
        <p:sp>
          <p:nvSpPr>
            <p:cNvPr id="9" name="Freeform 9"/>
            <p:cNvSpPr/>
            <p:nvPr/>
          </p:nvSpPr>
          <p:spPr>
            <a:xfrm>
              <a:off x="0" y="0"/>
              <a:ext cx="2012078" cy="1533231"/>
            </a:xfrm>
            <a:custGeom>
              <a:avLst/>
              <a:gdLst/>
              <a:ahLst/>
              <a:cxnLst/>
              <a:rect l="l" t="t" r="r" b="b"/>
              <a:pathLst>
                <a:path w="2012078" h="1533231">
                  <a:moveTo>
                    <a:pt x="97666" y="0"/>
                  </a:moveTo>
                  <a:lnTo>
                    <a:pt x="1914413" y="0"/>
                  </a:lnTo>
                  <a:cubicBezTo>
                    <a:pt x="1940315" y="0"/>
                    <a:pt x="1965157" y="10290"/>
                    <a:pt x="1983473" y="28606"/>
                  </a:cubicBezTo>
                  <a:cubicBezTo>
                    <a:pt x="2001789" y="46922"/>
                    <a:pt x="2012078" y="71763"/>
                    <a:pt x="2012078" y="97666"/>
                  </a:cubicBezTo>
                  <a:lnTo>
                    <a:pt x="2012078" y="1435565"/>
                  </a:lnTo>
                  <a:cubicBezTo>
                    <a:pt x="2012078" y="1461468"/>
                    <a:pt x="2001789" y="1486309"/>
                    <a:pt x="1983473" y="1504625"/>
                  </a:cubicBezTo>
                  <a:cubicBezTo>
                    <a:pt x="1965157" y="1522941"/>
                    <a:pt x="1940315" y="1533231"/>
                    <a:pt x="1914413" y="1533231"/>
                  </a:cubicBezTo>
                  <a:lnTo>
                    <a:pt x="97666" y="1533231"/>
                  </a:lnTo>
                  <a:cubicBezTo>
                    <a:pt x="43726" y="1533231"/>
                    <a:pt x="0" y="1489504"/>
                    <a:pt x="0" y="1435565"/>
                  </a:cubicBezTo>
                  <a:lnTo>
                    <a:pt x="0" y="97666"/>
                  </a:lnTo>
                  <a:cubicBezTo>
                    <a:pt x="0" y="71763"/>
                    <a:pt x="10290" y="46922"/>
                    <a:pt x="28606" y="28606"/>
                  </a:cubicBezTo>
                  <a:cubicBezTo>
                    <a:pt x="46922" y="10290"/>
                    <a:pt x="71763" y="0"/>
                    <a:pt x="97666" y="0"/>
                  </a:cubicBezTo>
                  <a:close/>
                </a:path>
              </a:pathLst>
            </a:custGeom>
            <a:solidFill>
              <a:srgbClr val="649BF5"/>
            </a:solidFill>
          </p:spPr>
          <p:txBody>
            <a:bodyPr/>
            <a:lstStyle/>
            <a:p>
              <a:endParaRPr lang="en-IN"/>
            </a:p>
          </p:txBody>
        </p:sp>
        <p:sp>
          <p:nvSpPr>
            <p:cNvPr id="10" name="TextBox 10"/>
            <p:cNvSpPr txBox="1"/>
            <p:nvPr/>
          </p:nvSpPr>
          <p:spPr>
            <a:xfrm>
              <a:off x="0" y="-38100"/>
              <a:ext cx="2012078" cy="1571331"/>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28700" y="1019175"/>
            <a:ext cx="5652140"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Primary</a:t>
            </a:r>
          </a:p>
        </p:txBody>
      </p:sp>
      <p:sp>
        <p:nvSpPr>
          <p:cNvPr id="12" name="TextBox 12"/>
          <p:cNvSpPr txBox="1"/>
          <p:nvPr/>
        </p:nvSpPr>
        <p:spPr>
          <a:xfrm>
            <a:off x="1028700" y="2238375"/>
            <a:ext cx="9682553"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User Groups</a:t>
            </a:r>
          </a:p>
        </p:txBody>
      </p:sp>
      <p:sp>
        <p:nvSpPr>
          <p:cNvPr id="13" name="AutoShape 13"/>
          <p:cNvSpPr/>
          <p:nvPr/>
        </p:nvSpPr>
        <p:spPr>
          <a:xfrm flipV="1">
            <a:off x="12179583"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12836117"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13492864"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14152390"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14809136"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15465671"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16122417" y="9361309"/>
            <a:ext cx="0" cy="925691"/>
          </a:xfrm>
          <a:prstGeom prst="line">
            <a:avLst/>
          </a:prstGeom>
          <a:ln w="9525" cap="flat">
            <a:solidFill>
              <a:srgbClr val="287AFF"/>
            </a:solidFill>
            <a:prstDash val="solid"/>
            <a:headEnd type="none" w="sm" len="sm"/>
            <a:tailEnd type="none" w="sm" len="sm"/>
          </a:ln>
        </p:spPr>
        <p:txBody>
          <a:bodyPr/>
          <a:lstStyle/>
          <a:p>
            <a:endParaRPr lang="en-IN"/>
          </a:p>
        </p:txBody>
      </p:sp>
      <p:sp>
        <p:nvSpPr>
          <p:cNvPr id="20" name="AutoShape 20"/>
          <p:cNvSpPr/>
          <p:nvPr/>
        </p:nvSpPr>
        <p:spPr>
          <a:xfrm flipV="1">
            <a:off x="10865823" y="9277350"/>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21" name="AutoShape 21"/>
          <p:cNvSpPr/>
          <p:nvPr/>
        </p:nvSpPr>
        <p:spPr>
          <a:xfrm flipV="1">
            <a:off x="11522358"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grpSp>
        <p:nvGrpSpPr>
          <p:cNvPr id="22" name="Group 22"/>
          <p:cNvGrpSpPr/>
          <p:nvPr/>
        </p:nvGrpSpPr>
        <p:grpSpPr>
          <a:xfrm>
            <a:off x="10960989" y="9178220"/>
            <a:ext cx="4866848" cy="198259"/>
            <a:chOff x="0" y="0"/>
            <a:chExt cx="1761892" cy="71774"/>
          </a:xfrm>
        </p:grpSpPr>
        <p:sp>
          <p:nvSpPr>
            <p:cNvPr id="23" name="Freeform 23"/>
            <p:cNvSpPr/>
            <p:nvPr/>
          </p:nvSpPr>
          <p:spPr>
            <a:xfrm>
              <a:off x="0" y="0"/>
              <a:ext cx="1761892" cy="71774"/>
            </a:xfrm>
            <a:custGeom>
              <a:avLst/>
              <a:gdLst/>
              <a:ahLst/>
              <a:cxnLst/>
              <a:rect l="l" t="t" r="r" b="b"/>
              <a:pathLst>
                <a:path w="1761892" h="71774">
                  <a:moveTo>
                    <a:pt x="880946" y="0"/>
                  </a:moveTo>
                  <a:cubicBezTo>
                    <a:pt x="394413" y="0"/>
                    <a:pt x="0" y="16067"/>
                    <a:pt x="0" y="35887"/>
                  </a:cubicBezTo>
                  <a:cubicBezTo>
                    <a:pt x="0" y="55707"/>
                    <a:pt x="394413" y="71774"/>
                    <a:pt x="880946" y="71774"/>
                  </a:cubicBezTo>
                  <a:cubicBezTo>
                    <a:pt x="1367479" y="71774"/>
                    <a:pt x="1761892" y="55707"/>
                    <a:pt x="1761892" y="35887"/>
                  </a:cubicBezTo>
                  <a:cubicBezTo>
                    <a:pt x="1761892" y="16067"/>
                    <a:pt x="1367479" y="0"/>
                    <a:pt x="880946" y="0"/>
                  </a:cubicBezTo>
                  <a:close/>
                </a:path>
              </a:pathLst>
            </a:custGeom>
            <a:solidFill>
              <a:srgbClr val="FFFFFF"/>
            </a:solidFill>
            <a:ln w="9525" cap="sq">
              <a:solidFill>
                <a:srgbClr val="5690EF"/>
              </a:solidFill>
              <a:prstDash val="solid"/>
              <a:miter/>
            </a:ln>
          </p:spPr>
          <p:txBody>
            <a:bodyPr/>
            <a:lstStyle/>
            <a:p>
              <a:endParaRPr lang="en-IN"/>
            </a:p>
          </p:txBody>
        </p:sp>
        <p:sp>
          <p:nvSpPr>
            <p:cNvPr id="24" name="TextBox 24"/>
            <p:cNvSpPr txBox="1"/>
            <p:nvPr/>
          </p:nvSpPr>
          <p:spPr>
            <a:xfrm>
              <a:off x="165177" y="-31371"/>
              <a:ext cx="1431537" cy="96416"/>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9305444" y="2857500"/>
            <a:ext cx="8659091" cy="6429375"/>
          </a:xfrm>
          <a:custGeom>
            <a:avLst/>
            <a:gdLst/>
            <a:ahLst/>
            <a:cxnLst/>
            <a:rect l="l" t="t" r="r" b="b"/>
            <a:pathLst>
              <a:path w="8659091" h="6429375">
                <a:moveTo>
                  <a:pt x="0" y="0"/>
                </a:moveTo>
                <a:lnTo>
                  <a:pt x="8659091" y="0"/>
                </a:lnTo>
                <a:lnTo>
                  <a:pt x="8659091" y="6429375"/>
                </a:lnTo>
                <a:lnTo>
                  <a:pt x="0" y="6429375"/>
                </a:lnTo>
                <a:lnTo>
                  <a:pt x="0" y="0"/>
                </a:lnTo>
                <a:close/>
              </a:path>
            </a:pathLst>
          </a:custGeom>
          <a:blipFill>
            <a:blip r:embed="rId2"/>
            <a:stretch>
              <a:fillRect/>
            </a:stretch>
          </a:blipFill>
        </p:spPr>
        <p:txBody>
          <a:bodyPr/>
          <a:lstStyle/>
          <a:p>
            <a:endParaRPr lang="en-IN"/>
          </a:p>
        </p:txBody>
      </p:sp>
      <p:sp>
        <p:nvSpPr>
          <p:cNvPr id="26" name="AutoShape 26"/>
          <p:cNvSpPr/>
          <p:nvPr/>
        </p:nvSpPr>
        <p:spPr>
          <a:xfrm flipV="1">
            <a:off x="16802717" y="2639"/>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27" name="AutoShape 27"/>
          <p:cNvSpPr/>
          <p:nvPr/>
        </p:nvSpPr>
        <p:spPr>
          <a:xfrm flipV="1">
            <a:off x="17435228" y="2639"/>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28" name="AutoShape 28"/>
          <p:cNvSpPr/>
          <p:nvPr/>
        </p:nvSpPr>
        <p:spPr>
          <a:xfrm flipV="1">
            <a:off x="18067534" y="-6886"/>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29" name="AutoShape 29"/>
          <p:cNvSpPr/>
          <p:nvPr/>
        </p:nvSpPr>
        <p:spPr>
          <a:xfrm flipV="1">
            <a:off x="12369019" y="0"/>
            <a:ext cx="0" cy="2294898"/>
          </a:xfrm>
          <a:prstGeom prst="line">
            <a:avLst/>
          </a:prstGeom>
          <a:ln w="9525" cap="flat">
            <a:solidFill>
              <a:srgbClr val="287AFF"/>
            </a:solidFill>
            <a:prstDash val="solid"/>
            <a:headEnd type="none" w="sm" len="sm"/>
            <a:tailEnd type="none" w="sm" len="sm"/>
          </a:ln>
        </p:spPr>
        <p:txBody>
          <a:bodyPr/>
          <a:lstStyle/>
          <a:p>
            <a:endParaRPr lang="en-IN"/>
          </a:p>
        </p:txBody>
      </p:sp>
      <p:sp>
        <p:nvSpPr>
          <p:cNvPr id="30" name="AutoShape 30"/>
          <p:cNvSpPr/>
          <p:nvPr/>
        </p:nvSpPr>
        <p:spPr>
          <a:xfrm flipV="1">
            <a:off x="13001529" y="-9525"/>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1" name="AutoShape 31"/>
          <p:cNvSpPr/>
          <p:nvPr/>
        </p:nvSpPr>
        <p:spPr>
          <a:xfrm flipV="1">
            <a:off x="13636718" y="0"/>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2" name="AutoShape 32"/>
          <p:cNvSpPr/>
          <p:nvPr/>
        </p:nvSpPr>
        <p:spPr>
          <a:xfrm flipV="1">
            <a:off x="14269229" y="0"/>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3" name="AutoShape 33"/>
          <p:cNvSpPr/>
          <p:nvPr/>
        </p:nvSpPr>
        <p:spPr>
          <a:xfrm flipV="1">
            <a:off x="14901535" y="0"/>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4" name="AutoShape 34"/>
          <p:cNvSpPr/>
          <p:nvPr/>
        </p:nvSpPr>
        <p:spPr>
          <a:xfrm flipV="1">
            <a:off x="15534046" y="0"/>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5" name="AutoShape 35"/>
          <p:cNvSpPr/>
          <p:nvPr/>
        </p:nvSpPr>
        <p:spPr>
          <a:xfrm flipV="1">
            <a:off x="16169235" y="0"/>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6" name="TextBox 36"/>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4</a:t>
            </a:r>
          </a:p>
        </p:txBody>
      </p:sp>
      <p:sp>
        <p:nvSpPr>
          <p:cNvPr id="37" name="Freeform 37"/>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
        <p:nvSpPr>
          <p:cNvPr id="38" name="TextBox 38"/>
          <p:cNvSpPr txBox="1"/>
          <p:nvPr/>
        </p:nvSpPr>
        <p:spPr>
          <a:xfrm>
            <a:off x="1710694" y="3698237"/>
            <a:ext cx="3042312" cy="405765"/>
          </a:xfrm>
          <a:prstGeom prst="rect">
            <a:avLst/>
          </a:prstGeom>
        </p:spPr>
        <p:txBody>
          <a:bodyPr lIns="0" tIns="0" rIns="0" bIns="0" rtlCol="0" anchor="t">
            <a:spAutoFit/>
          </a:bodyPr>
          <a:lstStyle/>
          <a:p>
            <a:pPr algn="l">
              <a:lnSpc>
                <a:spcPts val="3359"/>
              </a:lnSpc>
              <a:spcBef>
                <a:spcPct val="0"/>
              </a:spcBef>
            </a:pPr>
            <a:r>
              <a:rPr lang="en-US" sz="2400" b="1">
                <a:solidFill>
                  <a:srgbClr val="231F20"/>
                </a:solidFill>
                <a:latin typeface="Inter Bold"/>
                <a:ea typeface="Inter Bold"/>
                <a:cs typeface="Inter Bold"/>
                <a:sym typeface="Inter Bold"/>
              </a:rPr>
              <a:t>In-Store Shoppers</a:t>
            </a:r>
          </a:p>
        </p:txBody>
      </p:sp>
      <p:sp>
        <p:nvSpPr>
          <p:cNvPr id="39" name="Freeform 39"/>
          <p:cNvSpPr/>
          <p:nvPr/>
        </p:nvSpPr>
        <p:spPr>
          <a:xfrm>
            <a:off x="1028700" y="3725064"/>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0" name="AutoShape 40"/>
          <p:cNvSpPr/>
          <p:nvPr/>
        </p:nvSpPr>
        <p:spPr>
          <a:xfrm flipV="1">
            <a:off x="1228568" y="5115073"/>
            <a:ext cx="7564621" cy="895"/>
          </a:xfrm>
          <a:prstGeom prst="line">
            <a:avLst/>
          </a:prstGeom>
          <a:ln w="19050" cap="flat">
            <a:solidFill>
              <a:srgbClr val="EEECEC"/>
            </a:solidFill>
            <a:prstDash val="solid"/>
            <a:headEnd type="none" w="sm" len="sm"/>
            <a:tailEnd type="none" w="sm" len="sm"/>
          </a:ln>
        </p:spPr>
        <p:txBody>
          <a:bodyPr/>
          <a:lstStyle/>
          <a:p>
            <a:endParaRPr lang="en-IN"/>
          </a:p>
        </p:txBody>
      </p:sp>
      <p:sp>
        <p:nvSpPr>
          <p:cNvPr id="41" name="TextBox 41"/>
          <p:cNvSpPr txBox="1"/>
          <p:nvPr/>
        </p:nvSpPr>
        <p:spPr>
          <a:xfrm>
            <a:off x="1710694" y="4178061"/>
            <a:ext cx="12836117" cy="656590"/>
          </a:xfrm>
          <a:prstGeom prst="rect">
            <a:avLst/>
          </a:prstGeom>
        </p:spPr>
        <p:txBody>
          <a:bodyPr lIns="0" tIns="0" rIns="0" bIns="0" rtlCol="0" anchor="t">
            <a:spAutoFit/>
          </a:bodyPr>
          <a:lstStyle/>
          <a:p>
            <a:pPr marL="410211" lvl="1" indent="-205106" algn="l">
              <a:lnSpc>
                <a:spcPts val="2660"/>
              </a:lnSpc>
              <a:buFont typeface="Arial"/>
              <a:buChar char="•"/>
            </a:pPr>
            <a:r>
              <a:rPr lang="en-US" sz="1900" b="1">
                <a:solidFill>
                  <a:srgbClr val="000000"/>
                </a:solidFill>
                <a:latin typeface="Inter Bold"/>
                <a:ea typeface="Inter Bold"/>
                <a:cs typeface="Inter Bold"/>
                <a:sym typeface="Inter Bold"/>
              </a:rPr>
              <a:t>The core Walmart audience is mainly older adults, suburban/rural families, and middle-income women.</a:t>
            </a:r>
          </a:p>
          <a:p>
            <a:pPr marL="410211" lvl="1" indent="-205106" algn="l">
              <a:lnSpc>
                <a:spcPts val="2660"/>
              </a:lnSpc>
              <a:buFont typeface="Arial"/>
              <a:buChar char="•"/>
            </a:pPr>
            <a:r>
              <a:rPr lang="en-US" sz="1900" b="1">
                <a:solidFill>
                  <a:srgbClr val="000000"/>
                </a:solidFill>
                <a:latin typeface="Inter Bold"/>
                <a:ea typeface="Inter Bold"/>
                <a:cs typeface="Inter Bold"/>
                <a:sym typeface="Inter Bold"/>
              </a:rPr>
              <a:t>Shop frequently for groceries and essentials, prioritizing convenience and low prices.</a:t>
            </a:r>
          </a:p>
        </p:txBody>
      </p:sp>
      <p:sp>
        <p:nvSpPr>
          <p:cNvPr id="42" name="TextBox 42"/>
          <p:cNvSpPr txBox="1"/>
          <p:nvPr/>
        </p:nvSpPr>
        <p:spPr>
          <a:xfrm>
            <a:off x="1710694" y="5369565"/>
            <a:ext cx="3042312" cy="405765"/>
          </a:xfrm>
          <a:prstGeom prst="rect">
            <a:avLst/>
          </a:prstGeom>
        </p:spPr>
        <p:txBody>
          <a:bodyPr lIns="0" tIns="0" rIns="0" bIns="0" rtlCol="0" anchor="t">
            <a:spAutoFit/>
          </a:bodyPr>
          <a:lstStyle/>
          <a:p>
            <a:pPr algn="l">
              <a:lnSpc>
                <a:spcPts val="3359"/>
              </a:lnSpc>
              <a:spcBef>
                <a:spcPct val="0"/>
              </a:spcBef>
            </a:pPr>
            <a:r>
              <a:rPr lang="en-US" sz="2400" b="1">
                <a:solidFill>
                  <a:srgbClr val="231F20"/>
                </a:solidFill>
                <a:latin typeface="Inter Bold"/>
                <a:ea typeface="Inter Bold"/>
                <a:cs typeface="Inter Bold"/>
                <a:sym typeface="Inter Bold"/>
              </a:rPr>
              <a:t>Walmart+ Members</a:t>
            </a:r>
          </a:p>
        </p:txBody>
      </p:sp>
      <p:sp>
        <p:nvSpPr>
          <p:cNvPr id="43" name="Freeform 43"/>
          <p:cNvSpPr/>
          <p:nvPr/>
        </p:nvSpPr>
        <p:spPr>
          <a:xfrm>
            <a:off x="1028700" y="5396392"/>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4" name="AutoShape 44"/>
          <p:cNvSpPr/>
          <p:nvPr/>
        </p:nvSpPr>
        <p:spPr>
          <a:xfrm flipV="1">
            <a:off x="1228568" y="6782204"/>
            <a:ext cx="7564621" cy="895"/>
          </a:xfrm>
          <a:prstGeom prst="line">
            <a:avLst/>
          </a:prstGeom>
          <a:ln w="19050" cap="flat">
            <a:solidFill>
              <a:srgbClr val="EEECEC"/>
            </a:solidFill>
            <a:prstDash val="solid"/>
            <a:headEnd type="none" w="sm" len="sm"/>
            <a:tailEnd type="none" w="sm" len="sm"/>
          </a:ln>
        </p:spPr>
        <p:txBody>
          <a:bodyPr/>
          <a:lstStyle/>
          <a:p>
            <a:endParaRPr lang="en-IN"/>
          </a:p>
        </p:txBody>
      </p:sp>
      <p:sp>
        <p:nvSpPr>
          <p:cNvPr id="45" name="TextBox 45"/>
          <p:cNvSpPr txBox="1"/>
          <p:nvPr/>
        </p:nvSpPr>
        <p:spPr>
          <a:xfrm>
            <a:off x="1710694" y="5849389"/>
            <a:ext cx="12836117" cy="656590"/>
          </a:xfrm>
          <a:prstGeom prst="rect">
            <a:avLst/>
          </a:prstGeom>
        </p:spPr>
        <p:txBody>
          <a:bodyPr lIns="0" tIns="0" rIns="0" bIns="0" rtlCol="0" anchor="t">
            <a:spAutoFit/>
          </a:bodyPr>
          <a:lstStyle/>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Paid segment seeking free shipping, fuel discounts, and fast delivery.</a:t>
            </a:r>
          </a:p>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Shows strong digital use and brand loyalty.</a:t>
            </a:r>
          </a:p>
        </p:txBody>
      </p:sp>
      <p:sp>
        <p:nvSpPr>
          <p:cNvPr id="46" name="TextBox 46"/>
          <p:cNvSpPr txBox="1"/>
          <p:nvPr/>
        </p:nvSpPr>
        <p:spPr>
          <a:xfrm>
            <a:off x="1710694" y="7041127"/>
            <a:ext cx="3720343" cy="405765"/>
          </a:xfrm>
          <a:prstGeom prst="rect">
            <a:avLst/>
          </a:prstGeom>
        </p:spPr>
        <p:txBody>
          <a:bodyPr lIns="0" tIns="0" rIns="0" bIns="0" rtlCol="0" anchor="t">
            <a:spAutoFit/>
          </a:bodyPr>
          <a:lstStyle/>
          <a:p>
            <a:pPr algn="l">
              <a:lnSpc>
                <a:spcPts val="3359"/>
              </a:lnSpc>
              <a:spcBef>
                <a:spcPct val="0"/>
              </a:spcBef>
            </a:pPr>
            <a:r>
              <a:rPr lang="en-US" sz="2400" b="1">
                <a:solidFill>
                  <a:srgbClr val="231F20"/>
                </a:solidFill>
                <a:latin typeface="Inter Bold"/>
                <a:ea typeface="Inter Bold"/>
                <a:cs typeface="Inter Bold"/>
                <a:sym typeface="Inter Bold"/>
              </a:rPr>
              <a:t>Online and Digital Users</a:t>
            </a:r>
          </a:p>
        </p:txBody>
      </p:sp>
      <p:sp>
        <p:nvSpPr>
          <p:cNvPr id="47" name="Freeform 47"/>
          <p:cNvSpPr/>
          <p:nvPr/>
        </p:nvSpPr>
        <p:spPr>
          <a:xfrm>
            <a:off x="1028700" y="7067954"/>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8" name="AutoShape 48"/>
          <p:cNvSpPr/>
          <p:nvPr/>
        </p:nvSpPr>
        <p:spPr>
          <a:xfrm flipV="1">
            <a:off x="1228568" y="8453766"/>
            <a:ext cx="7564621" cy="895"/>
          </a:xfrm>
          <a:prstGeom prst="line">
            <a:avLst/>
          </a:prstGeom>
          <a:ln w="19050" cap="flat">
            <a:solidFill>
              <a:srgbClr val="EEECEC"/>
            </a:solidFill>
            <a:prstDash val="solid"/>
            <a:headEnd type="none" w="sm" len="sm"/>
            <a:tailEnd type="none" w="sm" len="sm"/>
          </a:ln>
        </p:spPr>
        <p:txBody>
          <a:bodyPr/>
          <a:lstStyle/>
          <a:p>
            <a:endParaRPr lang="en-IN"/>
          </a:p>
        </p:txBody>
      </p:sp>
      <p:sp>
        <p:nvSpPr>
          <p:cNvPr id="49" name="TextBox 49"/>
          <p:cNvSpPr txBox="1"/>
          <p:nvPr/>
        </p:nvSpPr>
        <p:spPr>
          <a:xfrm>
            <a:off x="1710694" y="7520951"/>
            <a:ext cx="12836117" cy="656590"/>
          </a:xfrm>
          <a:prstGeom prst="rect">
            <a:avLst/>
          </a:prstGeom>
        </p:spPr>
        <p:txBody>
          <a:bodyPr lIns="0" tIns="0" rIns="0" bIns="0" rtlCol="0" anchor="t">
            <a:spAutoFit/>
          </a:bodyPr>
          <a:lstStyle/>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16M+ daily visits, driven by Millennials and Gen Z.</a:t>
            </a:r>
          </a:p>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Use mobile/web for research, comparison, and purchases; often shop both online and in-store.</a:t>
            </a:r>
          </a:p>
        </p:txBody>
      </p:sp>
      <p:sp>
        <p:nvSpPr>
          <p:cNvPr id="50" name="TextBox 50"/>
          <p:cNvSpPr txBox="1"/>
          <p:nvPr/>
        </p:nvSpPr>
        <p:spPr>
          <a:xfrm>
            <a:off x="1710694" y="8712689"/>
            <a:ext cx="3550835" cy="405765"/>
          </a:xfrm>
          <a:prstGeom prst="rect">
            <a:avLst/>
          </a:prstGeom>
        </p:spPr>
        <p:txBody>
          <a:bodyPr lIns="0" tIns="0" rIns="0" bIns="0" rtlCol="0" anchor="t">
            <a:spAutoFit/>
          </a:bodyPr>
          <a:lstStyle/>
          <a:p>
            <a:pPr algn="l">
              <a:lnSpc>
                <a:spcPts val="3359"/>
              </a:lnSpc>
              <a:spcBef>
                <a:spcPct val="0"/>
              </a:spcBef>
            </a:pPr>
            <a:r>
              <a:rPr lang="en-US" sz="2400" b="1">
                <a:solidFill>
                  <a:srgbClr val="231F20"/>
                </a:solidFill>
                <a:latin typeface="Inter Bold"/>
                <a:ea typeface="Inter Bold"/>
                <a:cs typeface="Inter Bold"/>
                <a:sym typeface="Inter Bold"/>
              </a:rPr>
              <a:t>Associates/Employees</a:t>
            </a:r>
          </a:p>
        </p:txBody>
      </p:sp>
      <p:sp>
        <p:nvSpPr>
          <p:cNvPr id="51" name="Freeform 51"/>
          <p:cNvSpPr/>
          <p:nvPr/>
        </p:nvSpPr>
        <p:spPr>
          <a:xfrm>
            <a:off x="1028700" y="8739516"/>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2" name="TextBox 52"/>
          <p:cNvSpPr txBox="1"/>
          <p:nvPr/>
        </p:nvSpPr>
        <p:spPr>
          <a:xfrm>
            <a:off x="1710694" y="9192513"/>
            <a:ext cx="12836117" cy="656590"/>
          </a:xfrm>
          <a:prstGeom prst="rect">
            <a:avLst/>
          </a:prstGeom>
        </p:spPr>
        <p:txBody>
          <a:bodyPr lIns="0" tIns="0" rIns="0" bIns="0" rtlCol="0" anchor="t">
            <a:spAutoFit/>
          </a:bodyPr>
          <a:lstStyle/>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Large global workforce across stores, logistics, and tech.</a:t>
            </a:r>
          </a:p>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Adopting AI and mobile tools to improve operations and customer service.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5844" y="1019175"/>
            <a:ext cx="16692378" cy="1076325"/>
          </a:xfrm>
          <a:prstGeom prst="rect">
            <a:avLst/>
          </a:prstGeom>
        </p:spPr>
        <p:txBody>
          <a:bodyPr lIns="0" tIns="0" rIns="0" bIns="0" rtlCol="0" anchor="t">
            <a:spAutoFit/>
          </a:bodyPr>
          <a:lstStyle/>
          <a:p>
            <a:pPr algn="l">
              <a:lnSpc>
                <a:spcPts val="8400"/>
              </a:lnSpc>
            </a:pPr>
            <a:r>
              <a:rPr lang="en-US" sz="7000" b="1">
                <a:solidFill>
                  <a:srgbClr val="231F20"/>
                </a:solidFill>
                <a:latin typeface="Bricolage Grotesque Bold"/>
                <a:ea typeface="Bricolage Grotesque Bold"/>
                <a:cs typeface="Bricolage Grotesque Bold"/>
                <a:sym typeface="Bricolage Grotesque Bold"/>
              </a:rPr>
              <a:t>Customer Base &amp; </a:t>
            </a:r>
            <a:r>
              <a:rPr lang="en-US" sz="7000" b="1">
                <a:solidFill>
                  <a:srgbClr val="0067F1"/>
                </a:solidFill>
                <a:latin typeface="Bricolage Grotesque Bold"/>
                <a:ea typeface="Bricolage Grotesque Bold"/>
                <a:cs typeface="Bricolage Grotesque Bold"/>
                <a:sym typeface="Bricolage Grotesque Bold"/>
              </a:rPr>
              <a:t>Digital Footprint</a:t>
            </a:r>
          </a:p>
        </p:txBody>
      </p:sp>
      <p:sp>
        <p:nvSpPr>
          <p:cNvPr id="3" name="TextBox 3"/>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5</a:t>
            </a:r>
          </a:p>
        </p:txBody>
      </p:sp>
      <p:grpSp>
        <p:nvGrpSpPr>
          <p:cNvPr id="4" name="Group 4"/>
          <p:cNvGrpSpPr/>
          <p:nvPr/>
        </p:nvGrpSpPr>
        <p:grpSpPr>
          <a:xfrm>
            <a:off x="1553764" y="2148364"/>
            <a:ext cx="15219045" cy="7461359"/>
            <a:chOff x="0" y="0"/>
            <a:chExt cx="20292059" cy="9948479"/>
          </a:xfrm>
        </p:grpSpPr>
        <p:grpSp>
          <p:nvGrpSpPr>
            <p:cNvPr id="5" name="Group 5"/>
            <p:cNvGrpSpPr/>
            <p:nvPr/>
          </p:nvGrpSpPr>
          <p:grpSpPr>
            <a:xfrm>
              <a:off x="6776491" y="3240830"/>
              <a:ext cx="6980885" cy="5752930"/>
              <a:chOff x="0" y="0"/>
              <a:chExt cx="847594" cy="698500"/>
            </a:xfrm>
          </p:grpSpPr>
          <p:sp>
            <p:nvSpPr>
              <p:cNvPr id="6" name="Freeform 6"/>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538EFB"/>
              </a:solidFill>
            </p:spPr>
            <p:txBody>
              <a:bodyPr/>
              <a:lstStyle/>
              <a:p>
                <a:endParaRPr lang="en-IN"/>
              </a:p>
            </p:txBody>
          </p:sp>
          <p:sp>
            <p:nvSpPr>
              <p:cNvPr id="7" name="TextBox 7"/>
              <p:cNvSpPr txBox="1"/>
              <p:nvPr/>
            </p:nvSpPr>
            <p:spPr>
              <a:xfrm>
                <a:off x="114300" y="-57150"/>
                <a:ext cx="618994" cy="755650"/>
              </a:xfrm>
              <a:prstGeom prst="rect">
                <a:avLst/>
              </a:prstGeom>
            </p:spPr>
            <p:txBody>
              <a:bodyPr lIns="78037" tIns="78037" rIns="78037" bIns="78037" rtlCol="0" anchor="ctr"/>
              <a:lstStyle/>
              <a:p>
                <a:pPr marL="0" lvl="0" indent="0" algn="ctr">
                  <a:lnSpc>
                    <a:spcPts val="4059"/>
                  </a:lnSpc>
                  <a:spcBef>
                    <a:spcPct val="0"/>
                  </a:spcBef>
                </a:pPr>
                <a:endParaRPr/>
              </a:p>
            </p:txBody>
          </p:sp>
        </p:grpSp>
        <p:grpSp>
          <p:nvGrpSpPr>
            <p:cNvPr id="8" name="Group 8"/>
            <p:cNvGrpSpPr/>
            <p:nvPr/>
          </p:nvGrpSpPr>
          <p:grpSpPr>
            <a:xfrm>
              <a:off x="0" y="1364586"/>
              <a:ext cx="6980885" cy="5752930"/>
              <a:chOff x="0" y="0"/>
              <a:chExt cx="847594" cy="698500"/>
            </a:xfrm>
          </p:grpSpPr>
          <p:sp>
            <p:nvSpPr>
              <p:cNvPr id="9" name="Freeform 9"/>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7778ED"/>
              </a:solidFill>
            </p:spPr>
            <p:txBody>
              <a:bodyPr/>
              <a:lstStyle/>
              <a:p>
                <a:endParaRPr lang="en-IN"/>
              </a:p>
            </p:txBody>
          </p:sp>
          <p:sp>
            <p:nvSpPr>
              <p:cNvPr id="10" name="TextBox 10"/>
              <p:cNvSpPr txBox="1"/>
              <p:nvPr/>
            </p:nvSpPr>
            <p:spPr>
              <a:xfrm>
                <a:off x="114300" y="-57150"/>
                <a:ext cx="618994" cy="755650"/>
              </a:xfrm>
              <a:prstGeom prst="rect">
                <a:avLst/>
              </a:prstGeom>
            </p:spPr>
            <p:txBody>
              <a:bodyPr lIns="78037" tIns="78037" rIns="78037" bIns="78037" rtlCol="0" anchor="ctr"/>
              <a:lstStyle/>
              <a:p>
                <a:pPr marL="0" lvl="0" indent="0" algn="ctr">
                  <a:lnSpc>
                    <a:spcPts val="4059"/>
                  </a:lnSpc>
                  <a:spcBef>
                    <a:spcPct val="0"/>
                  </a:spcBef>
                </a:pPr>
                <a:endParaRPr/>
              </a:p>
            </p:txBody>
          </p:sp>
        </p:grpSp>
        <p:grpSp>
          <p:nvGrpSpPr>
            <p:cNvPr id="11" name="Group 11"/>
            <p:cNvGrpSpPr/>
            <p:nvPr/>
          </p:nvGrpSpPr>
          <p:grpSpPr>
            <a:xfrm>
              <a:off x="12712498" y="1364586"/>
              <a:ext cx="6980885" cy="5752930"/>
              <a:chOff x="0" y="0"/>
              <a:chExt cx="847594" cy="698500"/>
            </a:xfrm>
          </p:grpSpPr>
          <p:sp>
            <p:nvSpPr>
              <p:cNvPr id="12" name="Freeform 12"/>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02B2E4"/>
              </a:solidFill>
            </p:spPr>
            <p:txBody>
              <a:bodyPr/>
              <a:lstStyle/>
              <a:p>
                <a:endParaRPr lang="en-IN"/>
              </a:p>
            </p:txBody>
          </p:sp>
          <p:sp>
            <p:nvSpPr>
              <p:cNvPr id="13" name="TextBox 13"/>
              <p:cNvSpPr txBox="1"/>
              <p:nvPr/>
            </p:nvSpPr>
            <p:spPr>
              <a:xfrm>
                <a:off x="114300" y="-57150"/>
                <a:ext cx="618994" cy="755650"/>
              </a:xfrm>
              <a:prstGeom prst="rect">
                <a:avLst/>
              </a:prstGeom>
            </p:spPr>
            <p:txBody>
              <a:bodyPr lIns="78037" tIns="78037" rIns="78037" bIns="78037" rtlCol="0" anchor="ctr"/>
              <a:lstStyle/>
              <a:p>
                <a:pPr marL="0" lvl="0" indent="0" algn="ctr">
                  <a:lnSpc>
                    <a:spcPts val="4059"/>
                  </a:lnSpc>
                  <a:spcBef>
                    <a:spcPct val="0"/>
                  </a:spcBef>
                </a:pPr>
                <a:endParaRPr/>
              </a:p>
            </p:txBody>
          </p:sp>
        </p:grpSp>
        <p:grpSp>
          <p:nvGrpSpPr>
            <p:cNvPr id="14" name="Group 14"/>
            <p:cNvGrpSpPr/>
            <p:nvPr/>
          </p:nvGrpSpPr>
          <p:grpSpPr>
            <a:xfrm>
              <a:off x="278315" y="3302032"/>
              <a:ext cx="8065122" cy="6646447"/>
              <a:chOff x="0" y="0"/>
              <a:chExt cx="847594" cy="698500"/>
            </a:xfrm>
          </p:grpSpPr>
          <p:sp>
            <p:nvSpPr>
              <p:cNvPr id="15" name="Freeform 15"/>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FFFFFF"/>
              </a:solidFill>
              <a:ln w="38100" cap="sq">
                <a:solidFill>
                  <a:srgbClr val="7778ED"/>
                </a:solidFill>
                <a:prstDash val="solid"/>
                <a:miter/>
              </a:ln>
            </p:spPr>
            <p:txBody>
              <a:bodyPr/>
              <a:lstStyle/>
              <a:p>
                <a:endParaRPr lang="en-IN"/>
              </a:p>
            </p:txBody>
          </p:sp>
          <p:sp>
            <p:nvSpPr>
              <p:cNvPr id="16" name="TextBox 16"/>
              <p:cNvSpPr txBox="1"/>
              <p:nvPr/>
            </p:nvSpPr>
            <p:spPr>
              <a:xfrm>
                <a:off x="114300" y="-47625"/>
                <a:ext cx="618994" cy="746125"/>
              </a:xfrm>
              <a:prstGeom prst="rect">
                <a:avLst/>
              </a:prstGeom>
            </p:spPr>
            <p:txBody>
              <a:bodyPr lIns="78037" tIns="78037" rIns="78037" bIns="78037" rtlCol="0" anchor="ctr"/>
              <a:lstStyle/>
              <a:p>
                <a:pPr algn="ctr">
                  <a:lnSpc>
                    <a:spcPts val="2939"/>
                  </a:lnSpc>
                </a:pPr>
                <a:endParaRPr/>
              </a:p>
            </p:txBody>
          </p:sp>
        </p:grpSp>
        <p:grpSp>
          <p:nvGrpSpPr>
            <p:cNvPr id="17" name="Group 17"/>
            <p:cNvGrpSpPr/>
            <p:nvPr/>
          </p:nvGrpSpPr>
          <p:grpSpPr>
            <a:xfrm>
              <a:off x="6234372" y="0"/>
              <a:ext cx="8065122" cy="6646447"/>
              <a:chOff x="0" y="0"/>
              <a:chExt cx="847594" cy="698500"/>
            </a:xfrm>
          </p:grpSpPr>
          <p:sp>
            <p:nvSpPr>
              <p:cNvPr id="18" name="Freeform 18"/>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FFFFFF"/>
              </a:solidFill>
              <a:ln w="38100" cap="sq">
                <a:solidFill>
                  <a:srgbClr val="538EFB"/>
                </a:solidFill>
                <a:prstDash val="solid"/>
                <a:miter/>
              </a:ln>
            </p:spPr>
            <p:txBody>
              <a:bodyPr/>
              <a:lstStyle/>
              <a:p>
                <a:endParaRPr lang="en-IN"/>
              </a:p>
            </p:txBody>
          </p:sp>
          <p:sp>
            <p:nvSpPr>
              <p:cNvPr id="19" name="TextBox 19"/>
              <p:cNvSpPr txBox="1"/>
              <p:nvPr/>
            </p:nvSpPr>
            <p:spPr>
              <a:xfrm>
                <a:off x="114300" y="-47625"/>
                <a:ext cx="618994" cy="746125"/>
              </a:xfrm>
              <a:prstGeom prst="rect">
                <a:avLst/>
              </a:prstGeom>
            </p:spPr>
            <p:txBody>
              <a:bodyPr lIns="78037" tIns="78037" rIns="78037" bIns="78037" rtlCol="0" anchor="ctr"/>
              <a:lstStyle/>
              <a:p>
                <a:pPr algn="ctr">
                  <a:lnSpc>
                    <a:spcPts val="2939"/>
                  </a:lnSpc>
                </a:pPr>
                <a:endParaRPr/>
              </a:p>
            </p:txBody>
          </p:sp>
        </p:grpSp>
        <p:grpSp>
          <p:nvGrpSpPr>
            <p:cNvPr id="20" name="Group 20"/>
            <p:cNvGrpSpPr/>
            <p:nvPr/>
          </p:nvGrpSpPr>
          <p:grpSpPr>
            <a:xfrm>
              <a:off x="12175506" y="3259647"/>
              <a:ext cx="8116554" cy="6688832"/>
              <a:chOff x="0" y="0"/>
              <a:chExt cx="847594" cy="698500"/>
            </a:xfrm>
          </p:grpSpPr>
          <p:sp>
            <p:nvSpPr>
              <p:cNvPr id="21" name="Freeform 21"/>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FFFFFF"/>
              </a:solidFill>
              <a:ln w="38100" cap="sq">
                <a:solidFill>
                  <a:srgbClr val="02B2E4"/>
                </a:solidFill>
                <a:prstDash val="solid"/>
                <a:miter/>
              </a:ln>
            </p:spPr>
            <p:txBody>
              <a:bodyPr/>
              <a:lstStyle/>
              <a:p>
                <a:endParaRPr lang="en-IN"/>
              </a:p>
            </p:txBody>
          </p:sp>
          <p:sp>
            <p:nvSpPr>
              <p:cNvPr id="22" name="TextBox 22"/>
              <p:cNvSpPr txBox="1"/>
              <p:nvPr/>
            </p:nvSpPr>
            <p:spPr>
              <a:xfrm>
                <a:off x="114300" y="-47625"/>
                <a:ext cx="618994" cy="746125"/>
              </a:xfrm>
              <a:prstGeom prst="rect">
                <a:avLst/>
              </a:prstGeom>
            </p:spPr>
            <p:txBody>
              <a:bodyPr lIns="78037" tIns="78037" rIns="78037" bIns="78037" rtlCol="0" anchor="ctr"/>
              <a:lstStyle/>
              <a:p>
                <a:pPr algn="ctr">
                  <a:lnSpc>
                    <a:spcPts val="2939"/>
                  </a:lnSpc>
                </a:pPr>
                <a:endParaRPr/>
              </a:p>
            </p:txBody>
          </p:sp>
        </p:grpSp>
        <p:sp>
          <p:nvSpPr>
            <p:cNvPr id="23" name="TextBox 23"/>
            <p:cNvSpPr txBox="1"/>
            <p:nvPr/>
          </p:nvSpPr>
          <p:spPr>
            <a:xfrm>
              <a:off x="1908256" y="4658144"/>
              <a:ext cx="4805241" cy="4992455"/>
            </a:xfrm>
            <a:prstGeom prst="rect">
              <a:avLst/>
            </a:prstGeom>
          </p:spPr>
          <p:txBody>
            <a:bodyPr lIns="0" tIns="0" rIns="0" bIns="0" rtlCol="0" anchor="t">
              <a:spAutoFit/>
            </a:bodyPr>
            <a:lstStyle/>
            <a:p>
              <a:pPr marL="367031" lvl="1" indent="-183515" algn="l">
                <a:lnSpc>
                  <a:spcPts val="2482"/>
                </a:lnSpc>
                <a:buFont typeface="Arial"/>
                <a:buChar char="•"/>
              </a:pPr>
              <a:r>
                <a:rPr lang="en-US" sz="1700">
                  <a:solidFill>
                    <a:srgbClr val="000000"/>
                  </a:solidFill>
                  <a:latin typeface="TT Norms"/>
                  <a:ea typeface="TT Norms"/>
                  <a:cs typeface="TT Norms"/>
                  <a:sym typeface="TT Norms"/>
                </a:rPr>
                <a:t>Age: Majority of shoppers are aged 45 and above (38%), followed by 35–44 (30%), 25–34 (25%), and under 25 (7%).</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Income: 28% High ($125K+), 47% Middle ($40K–$125K)</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Gender: 74% Female, growing male and family signups via Walmart+ and e-commerce</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Location: 38% Suburban, 32% Urban, 29% Rural  strong across all regions</a:t>
              </a:r>
            </a:p>
          </p:txBody>
        </p:sp>
        <p:sp>
          <p:nvSpPr>
            <p:cNvPr id="24" name="TextBox 24"/>
            <p:cNvSpPr txBox="1"/>
            <p:nvPr/>
          </p:nvSpPr>
          <p:spPr>
            <a:xfrm>
              <a:off x="13248018" y="4918718"/>
              <a:ext cx="5920097" cy="4573355"/>
            </a:xfrm>
            <a:prstGeom prst="rect">
              <a:avLst/>
            </a:prstGeom>
          </p:spPr>
          <p:txBody>
            <a:bodyPr lIns="0" tIns="0" rIns="0" bIns="0" rtlCol="0" anchor="t">
              <a:spAutoFit/>
            </a:bodyPr>
            <a:lstStyle/>
            <a:p>
              <a:pPr marL="367031" lvl="1" indent="-183515" algn="l">
                <a:lnSpc>
                  <a:spcPts val="2482"/>
                </a:lnSpc>
                <a:buFont typeface="Arial"/>
                <a:buChar char="•"/>
              </a:pPr>
              <a:r>
                <a:rPr lang="en-US" sz="1700">
                  <a:solidFill>
                    <a:srgbClr val="000000"/>
                  </a:solidFill>
                  <a:latin typeface="TT Norms"/>
                  <a:ea typeface="TT Norms"/>
                  <a:cs typeface="TT Norms"/>
                  <a:sym typeface="TT Norms"/>
                </a:rPr>
                <a:t>App &amp; Web: Used for checkout, price scanning, and real-time offers.</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Loyalty: Walmart Connect links online + in-store data for personalized promotions.</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Omnichannel: Walmart Luminate unifies user data across platforms for AI-driven recommendations.</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Associates: Employee AI tools improve service and feed operational insights back into systems.</a:t>
              </a:r>
            </a:p>
            <a:p>
              <a:pPr algn="l">
                <a:lnSpc>
                  <a:spcPts val="2482"/>
                </a:lnSpc>
              </a:pPr>
              <a:endParaRPr lang="en-US" sz="1700">
                <a:solidFill>
                  <a:srgbClr val="000000"/>
                </a:solidFill>
                <a:latin typeface="TT Norms"/>
                <a:ea typeface="TT Norms"/>
                <a:cs typeface="TT Norms"/>
                <a:sym typeface="TT Norms"/>
              </a:endParaRPr>
            </a:p>
          </p:txBody>
        </p:sp>
        <p:sp>
          <p:nvSpPr>
            <p:cNvPr id="25" name="TextBox 25"/>
            <p:cNvSpPr txBox="1"/>
            <p:nvPr/>
          </p:nvSpPr>
          <p:spPr>
            <a:xfrm>
              <a:off x="1908256" y="3574304"/>
              <a:ext cx="4798463" cy="580981"/>
            </a:xfrm>
            <a:prstGeom prst="rect">
              <a:avLst/>
            </a:prstGeom>
          </p:spPr>
          <p:txBody>
            <a:bodyPr lIns="0" tIns="0" rIns="0" bIns="0" rtlCol="0" anchor="t">
              <a:spAutoFit/>
            </a:bodyPr>
            <a:lstStyle/>
            <a:p>
              <a:pPr algn="ctr">
                <a:lnSpc>
                  <a:spcPts val="3977"/>
                </a:lnSpc>
              </a:pPr>
              <a:r>
                <a:rPr lang="en-US" sz="2470" b="1">
                  <a:solidFill>
                    <a:srgbClr val="000000"/>
                  </a:solidFill>
                  <a:latin typeface="TT Norms Bold"/>
                  <a:ea typeface="TT Norms Bold"/>
                  <a:cs typeface="TT Norms Bold"/>
                  <a:sym typeface="TT Norms Bold"/>
                </a:rPr>
                <a:t>Demographics</a:t>
              </a:r>
            </a:p>
          </p:txBody>
        </p:sp>
        <p:sp>
          <p:nvSpPr>
            <p:cNvPr id="26" name="TextBox 26"/>
            <p:cNvSpPr txBox="1"/>
            <p:nvPr/>
          </p:nvSpPr>
          <p:spPr>
            <a:xfrm>
              <a:off x="13951933" y="3574304"/>
              <a:ext cx="4798463" cy="1247768"/>
            </a:xfrm>
            <a:prstGeom prst="rect">
              <a:avLst/>
            </a:prstGeom>
          </p:spPr>
          <p:txBody>
            <a:bodyPr lIns="0" tIns="0" rIns="0" bIns="0" rtlCol="0" anchor="t">
              <a:spAutoFit/>
            </a:bodyPr>
            <a:lstStyle/>
            <a:p>
              <a:pPr algn="ctr">
                <a:lnSpc>
                  <a:spcPts val="3977"/>
                </a:lnSpc>
              </a:pPr>
              <a:r>
                <a:rPr lang="en-US" sz="2470" b="1">
                  <a:solidFill>
                    <a:srgbClr val="000000"/>
                  </a:solidFill>
                  <a:latin typeface="TT Norms Bold"/>
                  <a:ea typeface="TT Norms Bold"/>
                  <a:cs typeface="TT Norms Bold"/>
                  <a:sym typeface="TT Norms Bold"/>
                </a:rPr>
                <a:t>Data Interaction Patterns</a:t>
              </a:r>
            </a:p>
          </p:txBody>
        </p:sp>
        <p:sp>
          <p:nvSpPr>
            <p:cNvPr id="27" name="TextBox 27"/>
            <p:cNvSpPr txBox="1"/>
            <p:nvPr/>
          </p:nvSpPr>
          <p:spPr>
            <a:xfrm>
              <a:off x="7864313" y="1391187"/>
              <a:ext cx="4805241" cy="3735155"/>
            </a:xfrm>
            <a:prstGeom prst="rect">
              <a:avLst/>
            </a:prstGeom>
          </p:spPr>
          <p:txBody>
            <a:bodyPr lIns="0" tIns="0" rIns="0" bIns="0" rtlCol="0" anchor="t">
              <a:spAutoFit/>
            </a:bodyPr>
            <a:lstStyle/>
            <a:p>
              <a:pPr marL="367031" lvl="1" indent="-183515" algn="l">
                <a:lnSpc>
                  <a:spcPts val="2482"/>
                </a:lnSpc>
                <a:buFont typeface="Arial"/>
                <a:buChar char="•"/>
              </a:pPr>
              <a:r>
                <a:rPr lang="en-US" sz="1700">
                  <a:solidFill>
                    <a:srgbClr val="000000"/>
                  </a:solidFill>
                  <a:latin typeface="TT Norms"/>
                  <a:ea typeface="TT Norms"/>
                  <a:cs typeface="TT Norms"/>
                  <a:sym typeface="TT Norms"/>
                </a:rPr>
                <a:t>Younger users (25–34) are highly mobile and active on the Walmart app.</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Frequent use of self-checkout, list-building, in-app discounts, and “store mode.”</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Digital engagement drives higher personalization and convenience expectations.</a:t>
              </a:r>
            </a:p>
          </p:txBody>
        </p:sp>
        <p:sp>
          <p:nvSpPr>
            <p:cNvPr id="28" name="TextBox 28"/>
            <p:cNvSpPr txBox="1"/>
            <p:nvPr/>
          </p:nvSpPr>
          <p:spPr>
            <a:xfrm>
              <a:off x="7914035" y="510144"/>
              <a:ext cx="4798463" cy="580979"/>
            </a:xfrm>
            <a:prstGeom prst="rect">
              <a:avLst/>
            </a:prstGeom>
          </p:spPr>
          <p:txBody>
            <a:bodyPr lIns="0" tIns="0" rIns="0" bIns="0" rtlCol="0" anchor="t">
              <a:spAutoFit/>
            </a:bodyPr>
            <a:lstStyle/>
            <a:p>
              <a:pPr algn="ctr">
                <a:lnSpc>
                  <a:spcPts val="3977"/>
                </a:lnSpc>
              </a:pPr>
              <a:r>
                <a:rPr lang="en-US" sz="2470" b="1">
                  <a:solidFill>
                    <a:srgbClr val="000000"/>
                  </a:solidFill>
                  <a:latin typeface="TT Norms Bold"/>
                  <a:ea typeface="TT Norms Bold"/>
                  <a:cs typeface="TT Norms Bold"/>
                  <a:sym typeface="TT Norms Bold"/>
                </a:rPr>
                <a:t>Digital Behaviors</a:t>
              </a:r>
            </a:p>
          </p:txBody>
        </p:sp>
        <p:sp>
          <p:nvSpPr>
            <p:cNvPr id="29" name="TextBox 29"/>
            <p:cNvSpPr txBox="1"/>
            <p:nvPr/>
          </p:nvSpPr>
          <p:spPr>
            <a:xfrm>
              <a:off x="1610306" y="1756175"/>
              <a:ext cx="3315022" cy="1005008"/>
            </a:xfrm>
            <a:prstGeom prst="rect">
              <a:avLst/>
            </a:prstGeom>
          </p:spPr>
          <p:txBody>
            <a:bodyPr lIns="0" tIns="0" rIns="0" bIns="0" rtlCol="0" anchor="t">
              <a:spAutoFit/>
            </a:bodyPr>
            <a:lstStyle/>
            <a:p>
              <a:pPr algn="ctr">
                <a:lnSpc>
                  <a:spcPts val="6716"/>
                </a:lnSpc>
              </a:pPr>
              <a:r>
                <a:rPr lang="en-US" sz="4171" b="1">
                  <a:solidFill>
                    <a:srgbClr val="FFFFFF"/>
                  </a:solidFill>
                  <a:latin typeface="TT Norms Bold"/>
                  <a:ea typeface="TT Norms Bold"/>
                  <a:cs typeface="TT Norms Bold"/>
                  <a:sym typeface="TT Norms Bold"/>
                </a:rPr>
                <a:t>01</a:t>
              </a:r>
            </a:p>
          </p:txBody>
        </p:sp>
        <p:sp>
          <p:nvSpPr>
            <p:cNvPr id="30" name="TextBox 30"/>
            <p:cNvSpPr txBox="1"/>
            <p:nvPr/>
          </p:nvSpPr>
          <p:spPr>
            <a:xfrm>
              <a:off x="14550556" y="1756175"/>
              <a:ext cx="3315022" cy="1005008"/>
            </a:xfrm>
            <a:prstGeom prst="rect">
              <a:avLst/>
            </a:prstGeom>
          </p:spPr>
          <p:txBody>
            <a:bodyPr lIns="0" tIns="0" rIns="0" bIns="0" rtlCol="0" anchor="t">
              <a:spAutoFit/>
            </a:bodyPr>
            <a:lstStyle/>
            <a:p>
              <a:pPr algn="ctr">
                <a:lnSpc>
                  <a:spcPts val="6716"/>
                </a:lnSpc>
              </a:pPr>
              <a:r>
                <a:rPr lang="en-US" sz="4171" b="1">
                  <a:solidFill>
                    <a:srgbClr val="FFFFFF"/>
                  </a:solidFill>
                  <a:latin typeface="TT Norms Bold"/>
                  <a:ea typeface="TT Norms Bold"/>
                  <a:cs typeface="TT Norms Bold"/>
                  <a:sym typeface="TT Norms Bold"/>
                </a:rPr>
                <a:t>03</a:t>
              </a:r>
            </a:p>
          </p:txBody>
        </p:sp>
        <p:sp>
          <p:nvSpPr>
            <p:cNvPr id="31" name="TextBox 31"/>
            <p:cNvSpPr txBox="1"/>
            <p:nvPr/>
          </p:nvSpPr>
          <p:spPr>
            <a:xfrm>
              <a:off x="8609422" y="7103795"/>
              <a:ext cx="3315022" cy="1005008"/>
            </a:xfrm>
            <a:prstGeom prst="rect">
              <a:avLst/>
            </a:prstGeom>
          </p:spPr>
          <p:txBody>
            <a:bodyPr lIns="0" tIns="0" rIns="0" bIns="0" rtlCol="0" anchor="t">
              <a:spAutoFit/>
            </a:bodyPr>
            <a:lstStyle/>
            <a:p>
              <a:pPr algn="ctr">
                <a:lnSpc>
                  <a:spcPts val="6716"/>
                </a:lnSpc>
              </a:pPr>
              <a:r>
                <a:rPr lang="en-US" sz="4171" b="1">
                  <a:solidFill>
                    <a:srgbClr val="FFFFFF"/>
                  </a:solidFill>
                  <a:latin typeface="TT Norms Bold"/>
                  <a:ea typeface="TT Norms Bold"/>
                  <a:cs typeface="TT Norms Bold"/>
                  <a:sym typeface="TT Norms Bold"/>
                </a:rPr>
                <a:t>02</a:t>
              </a:r>
            </a:p>
          </p:txBody>
        </p:sp>
      </p:grpSp>
      <p:sp>
        <p:nvSpPr>
          <p:cNvPr id="32" name="Freeform 32"/>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690EF"/>
        </a:solidFill>
        <a:effectLst/>
      </p:bgPr>
    </p:bg>
    <p:spTree>
      <p:nvGrpSpPr>
        <p:cNvPr id="1" name=""/>
        <p:cNvGrpSpPr/>
        <p:nvPr/>
      </p:nvGrpSpPr>
      <p:grpSpPr>
        <a:xfrm>
          <a:off x="0" y="0"/>
          <a:ext cx="0" cy="0"/>
          <a:chOff x="0" y="0"/>
          <a:chExt cx="0" cy="0"/>
        </a:xfrm>
      </p:grpSpPr>
      <p:grpSp>
        <p:nvGrpSpPr>
          <p:cNvPr id="2" name="Group 2"/>
          <p:cNvGrpSpPr/>
          <p:nvPr/>
        </p:nvGrpSpPr>
        <p:grpSpPr>
          <a:xfrm>
            <a:off x="4074576" y="0"/>
            <a:ext cx="10138847" cy="10287000"/>
            <a:chOff x="0" y="0"/>
            <a:chExt cx="13518463" cy="13716000"/>
          </a:xfrm>
        </p:grpSpPr>
        <p:sp>
          <p:nvSpPr>
            <p:cNvPr id="3" name="AutoShape 3"/>
            <p:cNvSpPr/>
            <p:nvPr/>
          </p:nvSpPr>
          <p:spPr>
            <a:xfrm flipV="1">
              <a:off x="6759879"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4" name="AutoShape 4"/>
            <p:cNvSpPr/>
            <p:nvPr/>
          </p:nvSpPr>
          <p:spPr>
            <a:xfrm flipV="1">
              <a:off x="7603227"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5" name="AutoShape 5"/>
            <p:cNvSpPr/>
            <p:nvPr/>
          </p:nvSpPr>
          <p:spPr>
            <a:xfrm flipV="1">
              <a:off x="8446302"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6" name="AutoShape 6"/>
            <p:cNvSpPr/>
            <p:nvPr/>
          </p:nvSpPr>
          <p:spPr>
            <a:xfrm flipV="1">
              <a:off x="9289650"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7" name="AutoShape 7"/>
            <p:cNvSpPr/>
            <p:nvPr/>
          </p:nvSpPr>
          <p:spPr>
            <a:xfrm flipV="1">
              <a:off x="10136568"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8" name="AutoShape 8"/>
            <p:cNvSpPr/>
            <p:nvPr/>
          </p:nvSpPr>
          <p:spPr>
            <a:xfrm flipV="1">
              <a:off x="10979916"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9" name="AutoShape 9"/>
            <p:cNvSpPr/>
            <p:nvPr/>
          </p:nvSpPr>
          <p:spPr>
            <a:xfrm flipV="1">
              <a:off x="11822992"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0" name="AutoShape 10"/>
            <p:cNvSpPr/>
            <p:nvPr/>
          </p:nvSpPr>
          <p:spPr>
            <a:xfrm flipV="1">
              <a:off x="12666339"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1" name="AutoShape 11"/>
            <p:cNvSpPr/>
            <p:nvPr/>
          </p:nvSpPr>
          <p:spPr>
            <a:xfrm flipV="1">
              <a:off x="13513257"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2" name="AutoShape 12"/>
            <p:cNvSpPr/>
            <p:nvPr/>
          </p:nvSpPr>
          <p:spPr>
            <a:xfrm flipV="1">
              <a:off x="5206"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848281"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1691629"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2538547"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3381895"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4224971"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5068318"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5915236" y="0"/>
              <a:ext cx="0" cy="13703335"/>
            </a:xfrm>
            <a:prstGeom prst="line">
              <a:avLst/>
            </a:prstGeom>
            <a:ln w="10411" cap="flat">
              <a:solidFill>
                <a:srgbClr val="287AFF"/>
              </a:solidFill>
              <a:prstDash val="solid"/>
              <a:headEnd type="none" w="sm" len="sm"/>
              <a:tailEnd type="none" w="sm" len="sm"/>
            </a:ln>
          </p:spPr>
          <p:txBody>
            <a:bodyPr/>
            <a:lstStyle/>
            <a:p>
              <a:endParaRPr lang="en-IN"/>
            </a:p>
          </p:txBody>
        </p:sp>
      </p:grpSp>
      <p:grpSp>
        <p:nvGrpSpPr>
          <p:cNvPr id="20" name="Group 20"/>
          <p:cNvGrpSpPr/>
          <p:nvPr/>
        </p:nvGrpSpPr>
        <p:grpSpPr>
          <a:xfrm>
            <a:off x="11818926" y="-1985397"/>
            <a:ext cx="15715118" cy="1571511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9BF5"/>
            </a:solidFill>
          </p:spPr>
          <p:txBody>
            <a:bodyPr/>
            <a:lstStyle/>
            <a:p>
              <a:endParaRPr lang="en-I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246044" y="-1985397"/>
            <a:ext cx="15715118" cy="1571511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9BF5"/>
            </a:solidFill>
          </p:spPr>
          <p:txBody>
            <a:bodyPr/>
            <a:lstStyle/>
            <a:p>
              <a:endParaRPr lang="en-I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008074" y="-3604402"/>
            <a:ext cx="15715118" cy="1571511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028700" y="4414050"/>
            <a:ext cx="3939477" cy="1466850"/>
          </a:xfrm>
          <a:prstGeom prst="rect">
            <a:avLst/>
          </a:prstGeom>
        </p:spPr>
        <p:txBody>
          <a:bodyPr lIns="0" tIns="0" rIns="0" bIns="0" rtlCol="0" anchor="t">
            <a:spAutoFit/>
          </a:bodyPr>
          <a:lstStyle/>
          <a:p>
            <a:pPr algn="ctr">
              <a:lnSpc>
                <a:spcPts val="11519"/>
              </a:lnSpc>
            </a:pPr>
            <a:r>
              <a:rPr lang="en-US" sz="9600" b="1">
                <a:solidFill>
                  <a:srgbClr val="231F20"/>
                </a:solidFill>
                <a:latin typeface="Bricolage Grotesque Bold"/>
                <a:ea typeface="Bricolage Grotesque Bold"/>
                <a:cs typeface="Bricolage Grotesque Bold"/>
                <a:sym typeface="Bricolage Grotesque Bold"/>
              </a:rPr>
              <a:t>User</a:t>
            </a:r>
          </a:p>
        </p:txBody>
      </p:sp>
      <p:grpSp>
        <p:nvGrpSpPr>
          <p:cNvPr id="30" name="Group 30"/>
          <p:cNvGrpSpPr/>
          <p:nvPr/>
        </p:nvGrpSpPr>
        <p:grpSpPr>
          <a:xfrm>
            <a:off x="12588200" y="-3604402"/>
            <a:ext cx="15715118" cy="15715118"/>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a:off x="692182" y="709656"/>
            <a:ext cx="673036" cy="673036"/>
          </a:xfrm>
          <a:custGeom>
            <a:avLst/>
            <a:gdLst/>
            <a:ahLst/>
            <a:cxnLst/>
            <a:rect l="l" t="t" r="r" b="b"/>
            <a:pathLst>
              <a:path w="673036" h="673036">
                <a:moveTo>
                  <a:pt x="0" y="0"/>
                </a:moveTo>
                <a:lnTo>
                  <a:pt x="673036" y="0"/>
                </a:lnTo>
                <a:lnTo>
                  <a:pt x="673036" y="673037"/>
                </a:lnTo>
                <a:lnTo>
                  <a:pt x="0" y="673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4" name="Freeform 34"/>
          <p:cNvSpPr/>
          <p:nvPr/>
        </p:nvSpPr>
        <p:spPr>
          <a:xfrm>
            <a:off x="16922782" y="709656"/>
            <a:ext cx="673036" cy="673036"/>
          </a:xfrm>
          <a:custGeom>
            <a:avLst/>
            <a:gdLst/>
            <a:ahLst/>
            <a:cxnLst/>
            <a:rect l="l" t="t" r="r" b="b"/>
            <a:pathLst>
              <a:path w="673036" h="673036">
                <a:moveTo>
                  <a:pt x="0" y="0"/>
                </a:moveTo>
                <a:lnTo>
                  <a:pt x="673036" y="0"/>
                </a:lnTo>
                <a:lnTo>
                  <a:pt x="673036" y="673037"/>
                </a:lnTo>
                <a:lnTo>
                  <a:pt x="0" y="673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5" name="Freeform 35"/>
          <p:cNvSpPr/>
          <p:nvPr/>
        </p:nvSpPr>
        <p:spPr>
          <a:xfrm>
            <a:off x="692182" y="8921782"/>
            <a:ext cx="673036" cy="673036"/>
          </a:xfrm>
          <a:custGeom>
            <a:avLst/>
            <a:gdLst/>
            <a:ahLst/>
            <a:cxnLst/>
            <a:rect l="l" t="t" r="r" b="b"/>
            <a:pathLst>
              <a:path w="673036" h="673036">
                <a:moveTo>
                  <a:pt x="0" y="0"/>
                </a:moveTo>
                <a:lnTo>
                  <a:pt x="673036" y="0"/>
                </a:lnTo>
                <a:lnTo>
                  <a:pt x="673036" y="673036"/>
                </a:lnTo>
                <a:lnTo>
                  <a:pt x="0" y="6730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6" name="Freeform 36"/>
          <p:cNvSpPr/>
          <p:nvPr/>
        </p:nvSpPr>
        <p:spPr>
          <a:xfrm>
            <a:off x="16922782" y="8901112"/>
            <a:ext cx="673036" cy="673036"/>
          </a:xfrm>
          <a:custGeom>
            <a:avLst/>
            <a:gdLst/>
            <a:ahLst/>
            <a:cxnLst/>
            <a:rect l="l" t="t" r="r" b="b"/>
            <a:pathLst>
              <a:path w="673036" h="673036">
                <a:moveTo>
                  <a:pt x="0" y="0"/>
                </a:moveTo>
                <a:lnTo>
                  <a:pt x="673036" y="0"/>
                </a:lnTo>
                <a:lnTo>
                  <a:pt x="673036" y="673037"/>
                </a:lnTo>
                <a:lnTo>
                  <a:pt x="0" y="673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7" name="TextBox 37"/>
          <p:cNvSpPr txBox="1"/>
          <p:nvPr/>
        </p:nvSpPr>
        <p:spPr>
          <a:xfrm>
            <a:off x="12764539" y="4403715"/>
            <a:ext cx="5354629" cy="1466850"/>
          </a:xfrm>
          <a:prstGeom prst="rect">
            <a:avLst/>
          </a:prstGeom>
        </p:spPr>
        <p:txBody>
          <a:bodyPr lIns="0" tIns="0" rIns="0" bIns="0" rtlCol="0" anchor="t">
            <a:spAutoFit/>
          </a:bodyPr>
          <a:lstStyle/>
          <a:p>
            <a:pPr algn="ctr">
              <a:lnSpc>
                <a:spcPts val="11519"/>
              </a:lnSpc>
            </a:pPr>
            <a:r>
              <a:rPr lang="en-US" sz="9600">
                <a:solidFill>
                  <a:srgbClr val="287AFF"/>
                </a:solidFill>
                <a:latin typeface="Bricolage Grotesque"/>
                <a:ea typeface="Bricolage Grotesque"/>
                <a:cs typeface="Bricolage Grotesque"/>
                <a:sym typeface="Bricolage Grotesque"/>
              </a:rPr>
              <a:t>Personas</a:t>
            </a:r>
          </a:p>
        </p:txBody>
      </p:sp>
      <p:sp>
        <p:nvSpPr>
          <p:cNvPr id="38" name="Freeform 38"/>
          <p:cNvSpPr/>
          <p:nvPr/>
        </p:nvSpPr>
        <p:spPr>
          <a:xfrm>
            <a:off x="3984607" y="2057400"/>
            <a:ext cx="10318787" cy="8229600"/>
          </a:xfrm>
          <a:custGeom>
            <a:avLst/>
            <a:gdLst/>
            <a:ahLst/>
            <a:cxnLst/>
            <a:rect l="l" t="t" r="r" b="b"/>
            <a:pathLst>
              <a:path w="10318787" h="8229600">
                <a:moveTo>
                  <a:pt x="0" y="0"/>
                </a:moveTo>
                <a:lnTo>
                  <a:pt x="10318786" y="0"/>
                </a:lnTo>
                <a:lnTo>
                  <a:pt x="10318786" y="8229600"/>
                </a:lnTo>
                <a:lnTo>
                  <a:pt x="0" y="8229600"/>
                </a:lnTo>
                <a:lnTo>
                  <a:pt x="0" y="0"/>
                </a:lnTo>
                <a:close/>
              </a:path>
            </a:pathLst>
          </a:custGeom>
          <a:blipFill>
            <a:blip r:embed="rId4"/>
            <a:stretch>
              <a:fillRect l="-3920" r="-2418"/>
            </a:stretch>
          </a:blipFill>
        </p:spPr>
        <p:txBody>
          <a:bodyPr/>
          <a:lstStyle/>
          <a:p>
            <a:endParaRPr lang="en-IN"/>
          </a:p>
        </p:txBody>
      </p:sp>
      <p:sp>
        <p:nvSpPr>
          <p:cNvPr id="39" name="Freeform 39"/>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5"/>
            <a:stretch>
              <a:fillRect t="-11621" b="-7994"/>
            </a:stretch>
          </a:blipFill>
        </p:spPr>
        <p:txBody>
          <a:bodyPr/>
          <a:lstStyle/>
          <a:p>
            <a:endParaRPr lang="en-IN"/>
          </a:p>
        </p:txBody>
      </p:sp>
      <p:sp>
        <p:nvSpPr>
          <p:cNvPr id="40" name="TextBox 40"/>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054184" y="5054184"/>
            <a:ext cx="10287000" cy="178631"/>
            <a:chOff x="0" y="0"/>
            <a:chExt cx="2709333" cy="47047"/>
          </a:xfrm>
        </p:grpSpPr>
        <p:sp>
          <p:nvSpPr>
            <p:cNvPr id="3" name="Freeform 3"/>
            <p:cNvSpPr/>
            <p:nvPr/>
          </p:nvSpPr>
          <p:spPr>
            <a:xfrm>
              <a:off x="0" y="0"/>
              <a:ext cx="2709333" cy="47047"/>
            </a:xfrm>
            <a:custGeom>
              <a:avLst/>
              <a:gdLst/>
              <a:ahLst/>
              <a:cxnLst/>
              <a:rect l="l" t="t" r="r" b="b"/>
              <a:pathLst>
                <a:path w="2709333" h="47047">
                  <a:moveTo>
                    <a:pt x="0" y="0"/>
                  </a:moveTo>
                  <a:lnTo>
                    <a:pt x="2709333" y="0"/>
                  </a:lnTo>
                  <a:lnTo>
                    <a:pt x="2709333" y="47047"/>
                  </a:lnTo>
                  <a:lnTo>
                    <a:pt x="0" y="47047"/>
                  </a:lnTo>
                  <a:close/>
                </a:path>
              </a:pathLst>
            </a:custGeom>
            <a:solidFill>
              <a:srgbClr val="205CEF"/>
            </a:solidFill>
          </p:spPr>
          <p:txBody>
            <a:bodyPr/>
            <a:lstStyle/>
            <a:p>
              <a:endParaRPr lang="en-IN"/>
            </a:p>
          </p:txBody>
        </p:sp>
        <p:sp>
          <p:nvSpPr>
            <p:cNvPr id="4" name="TextBox 4"/>
            <p:cNvSpPr txBox="1"/>
            <p:nvPr/>
          </p:nvSpPr>
          <p:spPr>
            <a:xfrm>
              <a:off x="0" y="-28575"/>
              <a:ext cx="2709333" cy="75622"/>
            </a:xfrm>
            <a:prstGeom prst="rect">
              <a:avLst/>
            </a:prstGeom>
          </p:spPr>
          <p:txBody>
            <a:bodyPr lIns="50800" tIns="50800" rIns="50800" bIns="50800" rtlCol="0" anchor="ctr"/>
            <a:lstStyle/>
            <a:p>
              <a:pPr algn="ctr">
                <a:lnSpc>
                  <a:spcPts val="3249"/>
                </a:lnSpc>
              </a:pPr>
              <a:endParaRPr/>
            </a:p>
          </p:txBody>
        </p:sp>
      </p:grpSp>
      <p:graphicFrame>
        <p:nvGraphicFramePr>
          <p:cNvPr id="5" name="Table 5"/>
          <p:cNvGraphicFramePr>
            <a:graphicFrameLocks noGrp="1"/>
          </p:cNvGraphicFramePr>
          <p:nvPr/>
        </p:nvGraphicFramePr>
        <p:xfrm>
          <a:off x="9966757" y="2485592"/>
          <a:ext cx="6201952" cy="7106517"/>
        </p:xfrm>
        <a:graphic>
          <a:graphicData uri="http://schemas.openxmlformats.org/drawingml/2006/table">
            <a:tbl>
              <a:tblPr/>
              <a:tblGrid>
                <a:gridCol w="3100976">
                  <a:extLst>
                    <a:ext uri="{9D8B030D-6E8A-4147-A177-3AD203B41FA5}">
                      <a16:colId xmlns:a16="http://schemas.microsoft.com/office/drawing/2014/main" val="20000"/>
                    </a:ext>
                  </a:extLst>
                </a:gridCol>
                <a:gridCol w="3100976">
                  <a:extLst>
                    <a:ext uri="{9D8B030D-6E8A-4147-A177-3AD203B41FA5}">
                      <a16:colId xmlns:a16="http://schemas.microsoft.com/office/drawing/2014/main" val="20001"/>
                    </a:ext>
                  </a:extLst>
                </a:gridCol>
              </a:tblGrid>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Personal Characteristics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Family-oriented</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Budget-conscious</a:t>
                      </a:r>
                    </a:p>
                    <a:p>
                      <a:pPr algn="l">
                        <a:lnSpc>
                          <a:spcPts val="2519"/>
                        </a:lnSpc>
                      </a:pPr>
                      <a:endParaRPr lang="en-US" sz="1799" b="1">
                        <a:solidFill>
                          <a:srgbClr val="000000"/>
                        </a:solidFill>
                        <a:latin typeface="HK Grotesk Medium"/>
                        <a:ea typeface="HK Grotesk Medium"/>
                        <a:cs typeface="HK Grotesk Medium"/>
                        <a:sym typeface="HK Grotesk Medium"/>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Hobbies and Interests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Cooking</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Volunteering at school events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Goals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Save money on every trip</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Balance time between family and errands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Challenges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Rising costs of groceries</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Managing family schedules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Needs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Reliable deals and low prices</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Easy access to digital coupons and offers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Sources of Info</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Store circulars/app notifications</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Friends/family recommendations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5595788" y="2485592"/>
            <a:ext cx="3584818" cy="7106516"/>
            <a:chOff x="0" y="0"/>
            <a:chExt cx="1083420" cy="2147763"/>
          </a:xfrm>
        </p:grpSpPr>
        <p:sp>
          <p:nvSpPr>
            <p:cNvPr id="7" name="Freeform 7"/>
            <p:cNvSpPr/>
            <p:nvPr/>
          </p:nvSpPr>
          <p:spPr>
            <a:xfrm>
              <a:off x="0" y="0"/>
              <a:ext cx="1083420" cy="2147763"/>
            </a:xfrm>
            <a:custGeom>
              <a:avLst/>
              <a:gdLst/>
              <a:ahLst/>
              <a:cxnLst/>
              <a:rect l="l" t="t" r="r" b="b"/>
              <a:pathLst>
                <a:path w="1083420" h="2147763">
                  <a:moveTo>
                    <a:pt x="43193" y="0"/>
                  </a:moveTo>
                  <a:lnTo>
                    <a:pt x="1040227" y="0"/>
                  </a:lnTo>
                  <a:cubicBezTo>
                    <a:pt x="1051682" y="0"/>
                    <a:pt x="1062668" y="4551"/>
                    <a:pt x="1070769" y="12651"/>
                  </a:cubicBezTo>
                  <a:cubicBezTo>
                    <a:pt x="1078869" y="20751"/>
                    <a:pt x="1083420" y="31737"/>
                    <a:pt x="1083420" y="43193"/>
                  </a:cubicBezTo>
                  <a:lnTo>
                    <a:pt x="1083420" y="2104570"/>
                  </a:lnTo>
                  <a:cubicBezTo>
                    <a:pt x="1083420" y="2116026"/>
                    <a:pt x="1078869" y="2127012"/>
                    <a:pt x="1070769" y="2135112"/>
                  </a:cubicBezTo>
                  <a:cubicBezTo>
                    <a:pt x="1062668" y="2143213"/>
                    <a:pt x="1051682" y="2147763"/>
                    <a:pt x="1040227" y="2147763"/>
                  </a:cubicBezTo>
                  <a:lnTo>
                    <a:pt x="43193" y="2147763"/>
                  </a:lnTo>
                  <a:cubicBezTo>
                    <a:pt x="31737" y="2147763"/>
                    <a:pt x="20751" y="2143213"/>
                    <a:pt x="12651" y="2135112"/>
                  </a:cubicBezTo>
                  <a:cubicBezTo>
                    <a:pt x="4551" y="2127012"/>
                    <a:pt x="0" y="2116026"/>
                    <a:pt x="0" y="2104570"/>
                  </a:cubicBezTo>
                  <a:lnTo>
                    <a:pt x="0" y="43193"/>
                  </a:lnTo>
                  <a:cubicBezTo>
                    <a:pt x="0" y="31737"/>
                    <a:pt x="4551" y="20751"/>
                    <a:pt x="12651" y="12651"/>
                  </a:cubicBezTo>
                  <a:cubicBezTo>
                    <a:pt x="20751" y="4551"/>
                    <a:pt x="31737" y="0"/>
                    <a:pt x="43193" y="0"/>
                  </a:cubicBezTo>
                  <a:close/>
                </a:path>
              </a:pathLst>
            </a:custGeom>
            <a:solidFill>
              <a:srgbClr val="205CEF"/>
            </a:solidFill>
            <a:ln w="19050" cap="sq">
              <a:solidFill>
                <a:srgbClr val="205CEF"/>
              </a:solidFill>
              <a:prstDash val="solid"/>
              <a:miter/>
            </a:ln>
          </p:spPr>
          <p:txBody>
            <a:bodyPr/>
            <a:lstStyle/>
            <a:p>
              <a:endParaRPr lang="en-IN"/>
            </a:p>
          </p:txBody>
        </p:sp>
        <p:sp>
          <p:nvSpPr>
            <p:cNvPr id="8" name="TextBox 8"/>
            <p:cNvSpPr txBox="1"/>
            <p:nvPr/>
          </p:nvSpPr>
          <p:spPr>
            <a:xfrm>
              <a:off x="0" y="-57150"/>
              <a:ext cx="1083420" cy="2204913"/>
            </a:xfrm>
            <a:prstGeom prst="rect">
              <a:avLst/>
            </a:prstGeom>
          </p:spPr>
          <p:txBody>
            <a:bodyPr lIns="254000" tIns="254000" rIns="254000" bIns="254000" rtlCol="0" anchor="t"/>
            <a:lstStyle/>
            <a:p>
              <a:pPr algn="l">
                <a:lnSpc>
                  <a:spcPts val="3123"/>
                </a:lnSpc>
              </a:pPr>
              <a:r>
                <a:rPr lang="en-US" sz="2199" b="1">
                  <a:solidFill>
                    <a:srgbClr val="FFFFFF"/>
                  </a:solidFill>
                  <a:latin typeface="HK Grotesk Semi-Bold"/>
                  <a:ea typeface="HK Grotesk Semi-Bold"/>
                  <a:cs typeface="HK Grotesk Semi-Bold"/>
                  <a:sym typeface="HK Grotesk Semi-Bold"/>
                </a:rPr>
                <a:t>User Description:</a:t>
              </a:r>
            </a:p>
            <a:p>
              <a:pPr algn="l">
                <a:lnSpc>
                  <a:spcPts val="3123"/>
                </a:lnSpc>
              </a:pPr>
              <a:endParaRPr lang="en-US" sz="2199" b="1">
                <a:solidFill>
                  <a:srgbClr val="FFFFFF"/>
                </a:solidFill>
                <a:latin typeface="HK Grotesk Semi-Bold"/>
                <a:ea typeface="HK Grotesk Semi-Bold"/>
                <a:cs typeface="HK Grotesk Semi-Bold"/>
                <a:sym typeface="HK Grotesk Semi-Bold"/>
              </a:endParaRPr>
            </a:p>
            <a:p>
              <a:pPr algn="l">
                <a:lnSpc>
                  <a:spcPts val="2414"/>
                </a:lnSpc>
              </a:pPr>
              <a:r>
                <a:rPr lang="en-US" sz="1700" b="1">
                  <a:solidFill>
                    <a:srgbClr val="FFFFFF"/>
                  </a:solidFill>
                  <a:latin typeface="HK Grotesk Medium"/>
                  <a:ea typeface="HK Grotesk Medium"/>
                  <a:cs typeface="HK Grotesk Medium"/>
                  <a:sym typeface="HK Grotesk Medium"/>
                </a:rPr>
                <a:t>Mary is a busy suburban mom who values affordable convenience for her family. She keeps her household running smoothly by shopping in-store 1–2 times per week, primarily for groceries and household essentials. Mary relies on the Walmart app for digital coupons and price comparisons, and she’s a Walmart+ member for delivery and other discounts.</a:t>
              </a:r>
            </a:p>
            <a:p>
              <a:pPr algn="l">
                <a:lnSpc>
                  <a:spcPts val="3123"/>
                </a:lnSpc>
              </a:pPr>
              <a:endParaRPr lang="en-US" sz="1700" b="1">
                <a:solidFill>
                  <a:srgbClr val="FFFFFF"/>
                </a:solidFill>
                <a:latin typeface="HK Grotesk Medium"/>
                <a:ea typeface="HK Grotesk Medium"/>
                <a:cs typeface="HK Grotesk Medium"/>
                <a:sym typeface="HK Grotesk Medium"/>
              </a:endParaRPr>
            </a:p>
            <a:p>
              <a:pPr algn="l">
                <a:lnSpc>
                  <a:spcPts val="3123"/>
                </a:lnSpc>
              </a:pPr>
              <a:r>
                <a:rPr lang="en-US" sz="2199" b="1">
                  <a:solidFill>
                    <a:srgbClr val="FFFFFF"/>
                  </a:solidFill>
                  <a:latin typeface="HK Grotesk Medium"/>
                  <a:ea typeface="HK Grotesk Medium"/>
                  <a:cs typeface="HK Grotesk Medium"/>
                  <a:sym typeface="HK Grotesk Medium"/>
                </a:rPr>
                <a:t>“Walmart helps me keep my family fed and my budget in check, all in one stop.”</a:t>
              </a:r>
            </a:p>
          </p:txBody>
        </p:sp>
      </p:grpSp>
      <p:grpSp>
        <p:nvGrpSpPr>
          <p:cNvPr id="9" name="Group 9"/>
          <p:cNvGrpSpPr/>
          <p:nvPr/>
        </p:nvGrpSpPr>
        <p:grpSpPr>
          <a:xfrm>
            <a:off x="1371457" y="6526396"/>
            <a:ext cx="3438179" cy="3066884"/>
            <a:chOff x="0" y="0"/>
            <a:chExt cx="1039102" cy="926887"/>
          </a:xfrm>
        </p:grpSpPr>
        <p:sp>
          <p:nvSpPr>
            <p:cNvPr id="10" name="Freeform 10"/>
            <p:cNvSpPr/>
            <p:nvPr/>
          </p:nvSpPr>
          <p:spPr>
            <a:xfrm>
              <a:off x="0" y="0"/>
              <a:ext cx="1039102" cy="926887"/>
            </a:xfrm>
            <a:custGeom>
              <a:avLst/>
              <a:gdLst/>
              <a:ahLst/>
              <a:cxnLst/>
              <a:rect l="l" t="t" r="r" b="b"/>
              <a:pathLst>
                <a:path w="1039102" h="926887">
                  <a:moveTo>
                    <a:pt x="45035" y="0"/>
                  </a:moveTo>
                  <a:lnTo>
                    <a:pt x="994067" y="0"/>
                  </a:lnTo>
                  <a:cubicBezTo>
                    <a:pt x="1018939" y="0"/>
                    <a:pt x="1039102" y="20163"/>
                    <a:pt x="1039102" y="45035"/>
                  </a:cubicBezTo>
                  <a:lnTo>
                    <a:pt x="1039102" y="881852"/>
                  </a:lnTo>
                  <a:cubicBezTo>
                    <a:pt x="1039102" y="893796"/>
                    <a:pt x="1034357" y="905251"/>
                    <a:pt x="1025911" y="913697"/>
                  </a:cubicBezTo>
                  <a:cubicBezTo>
                    <a:pt x="1017466" y="922143"/>
                    <a:pt x="1006011" y="926887"/>
                    <a:pt x="994067" y="926887"/>
                  </a:cubicBezTo>
                  <a:lnTo>
                    <a:pt x="45035" y="926887"/>
                  </a:lnTo>
                  <a:cubicBezTo>
                    <a:pt x="20163" y="926887"/>
                    <a:pt x="0" y="906725"/>
                    <a:pt x="0" y="881852"/>
                  </a:cubicBezTo>
                  <a:lnTo>
                    <a:pt x="0" y="45035"/>
                  </a:lnTo>
                  <a:cubicBezTo>
                    <a:pt x="0" y="20163"/>
                    <a:pt x="20163" y="0"/>
                    <a:pt x="45035" y="0"/>
                  </a:cubicBezTo>
                  <a:close/>
                </a:path>
              </a:pathLst>
            </a:custGeom>
            <a:solidFill>
              <a:srgbClr val="FFFFFF"/>
            </a:solidFill>
            <a:ln w="19050" cap="sq">
              <a:solidFill>
                <a:srgbClr val="000000"/>
              </a:solidFill>
              <a:prstDash val="solid"/>
              <a:miter/>
            </a:ln>
          </p:spPr>
          <p:txBody>
            <a:bodyPr/>
            <a:lstStyle/>
            <a:p>
              <a:endParaRPr lang="en-IN"/>
            </a:p>
          </p:txBody>
        </p:sp>
        <p:sp>
          <p:nvSpPr>
            <p:cNvPr id="11" name="TextBox 11"/>
            <p:cNvSpPr txBox="1"/>
            <p:nvPr/>
          </p:nvSpPr>
          <p:spPr>
            <a:xfrm>
              <a:off x="0" y="-47625"/>
              <a:ext cx="1039102" cy="974512"/>
            </a:xfrm>
            <a:prstGeom prst="rect">
              <a:avLst/>
            </a:prstGeom>
          </p:spPr>
          <p:txBody>
            <a:bodyPr lIns="254000" tIns="254000" rIns="254000" bIns="254000" rtlCol="0" anchor="t"/>
            <a:lstStyle/>
            <a:p>
              <a:pPr algn="l">
                <a:lnSpc>
                  <a:spcPts val="2982"/>
                </a:lnSpc>
              </a:pPr>
              <a:r>
                <a:rPr lang="en-US" sz="2100" b="1">
                  <a:solidFill>
                    <a:srgbClr val="205CEF"/>
                  </a:solidFill>
                  <a:latin typeface="HK Grotesk Semi-Bold"/>
                  <a:ea typeface="HK Grotesk Semi-Bold"/>
                  <a:cs typeface="HK Grotesk Semi-Bold"/>
                  <a:sym typeface="HK Grotesk Semi-Bold"/>
                </a:rPr>
                <a:t>Name</a:t>
              </a:r>
              <a:r>
                <a:rPr lang="en-US" sz="2100" b="1">
                  <a:solidFill>
                    <a:srgbClr val="000000"/>
                  </a:solidFill>
                  <a:latin typeface="HK Grotesk Semi-Bold"/>
                  <a:ea typeface="HK Grotesk Semi-Bold"/>
                  <a:cs typeface="HK Grotesk Semi-Bold"/>
                  <a:sym typeface="HK Grotesk Semi-Bold"/>
                </a:rPr>
                <a:t>: Mary Smith</a:t>
              </a:r>
            </a:p>
            <a:p>
              <a:pPr algn="l">
                <a:lnSpc>
                  <a:spcPts val="2982"/>
                </a:lnSpc>
              </a:pPr>
              <a:endParaRPr lang="en-US" sz="2100" b="1">
                <a:solidFill>
                  <a:srgbClr val="000000"/>
                </a:solidFill>
                <a:latin typeface="HK Grotesk Semi-Bold"/>
                <a:ea typeface="HK Grotesk Semi-Bold"/>
                <a:cs typeface="HK Grotesk Semi-Bold"/>
                <a:sym typeface="HK Grotesk Semi-Bold"/>
              </a:endParaRPr>
            </a:p>
            <a:p>
              <a:pPr algn="l">
                <a:lnSpc>
                  <a:spcPts val="2982"/>
                </a:lnSpc>
              </a:pPr>
              <a:r>
                <a:rPr lang="en-US" sz="2100" b="1">
                  <a:solidFill>
                    <a:srgbClr val="205CEF"/>
                  </a:solidFill>
                  <a:latin typeface="HK Grotesk Semi-Bold"/>
                  <a:ea typeface="HK Grotesk Semi-Bold"/>
                  <a:cs typeface="HK Grotesk Semi-Bold"/>
                  <a:sym typeface="HK Grotesk Semi-Bold"/>
                </a:rPr>
                <a:t>Age</a:t>
              </a:r>
              <a:r>
                <a:rPr lang="en-US" sz="2100" b="1">
                  <a:solidFill>
                    <a:srgbClr val="000000"/>
                  </a:solidFill>
                  <a:latin typeface="HK Grotesk Semi-Bold"/>
                  <a:ea typeface="HK Grotesk Semi-Bold"/>
                  <a:cs typeface="HK Grotesk Semi-Bold"/>
                  <a:sym typeface="HK Grotesk Semi-Bold"/>
                </a:rPr>
                <a:t>: 45</a:t>
              </a:r>
              <a:r>
                <a:rPr lang="en-US" sz="2100" b="1">
                  <a:solidFill>
                    <a:srgbClr val="000000"/>
                  </a:solidFill>
                  <a:latin typeface="HK Grotesk Medium"/>
                  <a:ea typeface="HK Grotesk Medium"/>
                  <a:cs typeface="HK Grotesk Medium"/>
                  <a:sym typeface="HK Grotesk Medium"/>
                </a:rPr>
                <a:t> years old</a:t>
              </a:r>
            </a:p>
            <a:p>
              <a:pPr algn="l">
                <a:lnSpc>
                  <a:spcPts val="2982"/>
                </a:lnSpc>
              </a:pPr>
              <a:endParaRPr lang="en-US" sz="2100" b="1">
                <a:solidFill>
                  <a:srgbClr val="000000"/>
                </a:solidFill>
                <a:latin typeface="HK Grotesk Medium"/>
                <a:ea typeface="HK Grotesk Medium"/>
                <a:cs typeface="HK Grotesk Medium"/>
                <a:sym typeface="HK Grotesk Medium"/>
              </a:endParaRPr>
            </a:p>
            <a:p>
              <a:pPr algn="l">
                <a:lnSpc>
                  <a:spcPts val="2982"/>
                </a:lnSpc>
              </a:pPr>
              <a:r>
                <a:rPr lang="en-US" sz="2100" b="1">
                  <a:solidFill>
                    <a:srgbClr val="205CEF"/>
                  </a:solidFill>
                  <a:latin typeface="HK Grotesk Semi-Bold"/>
                  <a:ea typeface="HK Grotesk Semi-Bold"/>
                  <a:cs typeface="HK Grotesk Semi-Bold"/>
                  <a:sym typeface="HK Grotesk Semi-Bold"/>
                </a:rPr>
                <a:t>Occupation</a:t>
              </a:r>
              <a:r>
                <a:rPr lang="en-US" sz="2100" b="1">
                  <a:solidFill>
                    <a:srgbClr val="000000"/>
                  </a:solidFill>
                  <a:latin typeface="HK Grotesk Semi-Bold"/>
                  <a:ea typeface="HK Grotesk Semi-Bold"/>
                  <a:cs typeface="HK Grotesk Semi-Bold"/>
                  <a:sym typeface="HK Grotesk Semi-Bold"/>
                </a:rPr>
                <a:t>: Homemaker</a:t>
              </a:r>
            </a:p>
            <a:p>
              <a:pPr algn="l">
                <a:lnSpc>
                  <a:spcPts val="2982"/>
                </a:lnSpc>
              </a:pPr>
              <a:endParaRPr lang="en-US" sz="2100" b="1">
                <a:solidFill>
                  <a:srgbClr val="000000"/>
                </a:solidFill>
                <a:latin typeface="HK Grotesk Semi-Bold"/>
                <a:ea typeface="HK Grotesk Semi-Bold"/>
                <a:cs typeface="HK Grotesk Semi-Bold"/>
                <a:sym typeface="HK Grotesk Semi-Bold"/>
              </a:endParaRPr>
            </a:p>
            <a:p>
              <a:pPr algn="l">
                <a:lnSpc>
                  <a:spcPts val="2982"/>
                </a:lnSpc>
              </a:pPr>
              <a:r>
                <a:rPr lang="en-US" sz="2100" b="1">
                  <a:solidFill>
                    <a:srgbClr val="205CEF"/>
                  </a:solidFill>
                  <a:latin typeface="HK Grotesk Semi-Bold"/>
                  <a:ea typeface="HK Grotesk Semi-Bold"/>
                  <a:cs typeface="HK Grotesk Semi-Bold"/>
                  <a:sym typeface="HK Grotesk Semi-Bold"/>
                </a:rPr>
                <a:t>Location</a:t>
              </a:r>
              <a:r>
                <a:rPr lang="en-US" sz="2100" b="1">
                  <a:solidFill>
                    <a:srgbClr val="000000"/>
                  </a:solidFill>
                  <a:latin typeface="HK Grotesk Semi-Bold"/>
                  <a:ea typeface="HK Grotesk Semi-Bold"/>
                  <a:cs typeface="HK Grotesk Semi-Bold"/>
                  <a:sym typeface="HK Grotesk Semi-Bold"/>
                </a:rPr>
                <a:t>: Suburban</a:t>
              </a:r>
            </a:p>
          </p:txBody>
        </p:sp>
      </p:grpSp>
      <p:grpSp>
        <p:nvGrpSpPr>
          <p:cNvPr id="12" name="Group 12"/>
          <p:cNvGrpSpPr/>
          <p:nvPr/>
        </p:nvGrpSpPr>
        <p:grpSpPr>
          <a:xfrm>
            <a:off x="1371457" y="2485592"/>
            <a:ext cx="3438179" cy="3553258"/>
            <a:chOff x="0" y="0"/>
            <a:chExt cx="6362700" cy="6575666"/>
          </a:xfrm>
        </p:grpSpPr>
        <p:sp>
          <p:nvSpPr>
            <p:cNvPr id="13" name="Freeform 13"/>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l="-1676" r="-1676"/>
              </a:stretch>
            </a:blipFill>
          </p:spPr>
          <p:txBody>
            <a:bodyPr/>
            <a:lstStyle/>
            <a:p>
              <a:endParaRPr lang="en-IN"/>
            </a:p>
          </p:txBody>
        </p:sp>
      </p:grpSp>
      <p:pic>
        <p:nvPicPr>
          <p:cNvPr id="14" name="Picture 14"/>
          <p:cNvPicPr>
            <a:picLocks noChangeAspect="1"/>
          </p:cNvPicPr>
          <p:nvPr/>
        </p:nvPicPr>
        <p:blipFill>
          <a:blip r:embed="rId3"/>
          <a:srcRect/>
          <a:stretch>
            <a:fillRect/>
          </a:stretch>
        </p:blipFill>
        <p:spPr>
          <a:xfrm>
            <a:off x="15391286" y="4822702"/>
            <a:ext cx="2727207" cy="5226533"/>
          </a:xfrm>
          <a:prstGeom prst="rect">
            <a:avLst/>
          </a:prstGeom>
        </p:spPr>
      </p:pic>
      <p:sp>
        <p:nvSpPr>
          <p:cNvPr id="15" name="TextBox 15"/>
          <p:cNvSpPr txBox="1"/>
          <p:nvPr/>
        </p:nvSpPr>
        <p:spPr>
          <a:xfrm>
            <a:off x="1035844" y="1019175"/>
            <a:ext cx="15719045" cy="771525"/>
          </a:xfrm>
          <a:prstGeom prst="rect">
            <a:avLst/>
          </a:prstGeom>
        </p:spPr>
        <p:txBody>
          <a:bodyPr lIns="0" tIns="0" rIns="0" bIns="0" rtlCol="0" anchor="t">
            <a:spAutoFit/>
          </a:bodyPr>
          <a:lstStyle/>
          <a:p>
            <a:pPr algn="l">
              <a:lnSpc>
                <a:spcPts val="6000"/>
              </a:lnSpc>
            </a:pPr>
            <a:r>
              <a:rPr lang="en-US" sz="5000" b="1">
                <a:solidFill>
                  <a:srgbClr val="231F20"/>
                </a:solidFill>
                <a:latin typeface="Bricolage Grotesque Bold"/>
                <a:ea typeface="Bricolage Grotesque Bold"/>
                <a:cs typeface="Bricolage Grotesque Bold"/>
                <a:sym typeface="Bricolage Grotesque Bold"/>
              </a:rPr>
              <a:t>Persona </a:t>
            </a:r>
            <a:r>
              <a:rPr lang="en-US" sz="5000" b="1">
                <a:solidFill>
                  <a:srgbClr val="000000"/>
                </a:solidFill>
                <a:latin typeface="Bricolage Grotesque Bold"/>
                <a:ea typeface="Bricolage Grotesque Bold"/>
                <a:cs typeface="Bricolage Grotesque Bold"/>
                <a:sym typeface="Bricolage Grotesque Bold"/>
              </a:rPr>
              <a:t>1 </a:t>
            </a:r>
            <a:r>
              <a:rPr lang="en-US" sz="5000" b="1">
                <a:solidFill>
                  <a:srgbClr val="0067F1"/>
                </a:solidFill>
                <a:latin typeface="Bricolage Grotesque Bold"/>
                <a:ea typeface="Bricolage Grotesque Bold"/>
                <a:cs typeface="Bricolage Grotesque Bold"/>
                <a:sym typeface="Bricolage Grotesque Bold"/>
              </a:rPr>
              <a:t>Budget-Focused Suburban Mom</a:t>
            </a:r>
          </a:p>
        </p:txBody>
      </p:sp>
      <p:sp>
        <p:nvSpPr>
          <p:cNvPr id="16" name="Freeform 16"/>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4"/>
            <a:stretch>
              <a:fillRect t="-11621" b="-7994"/>
            </a:stretch>
          </a:blipFill>
        </p:spPr>
        <p:txBody>
          <a:bodyPr/>
          <a:lstStyle/>
          <a:p>
            <a:endParaRPr lang="en-IN"/>
          </a:p>
        </p:txBody>
      </p:sp>
      <p:sp>
        <p:nvSpPr>
          <p:cNvPr id="17" name="TextBox 17"/>
          <p:cNvSpPr txBox="1"/>
          <p:nvPr/>
        </p:nvSpPr>
        <p:spPr>
          <a:xfrm>
            <a:off x="17610724"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054184" y="5054184"/>
            <a:ext cx="10287000" cy="178631"/>
            <a:chOff x="0" y="0"/>
            <a:chExt cx="2709333" cy="47047"/>
          </a:xfrm>
        </p:grpSpPr>
        <p:sp>
          <p:nvSpPr>
            <p:cNvPr id="3" name="Freeform 3"/>
            <p:cNvSpPr/>
            <p:nvPr/>
          </p:nvSpPr>
          <p:spPr>
            <a:xfrm>
              <a:off x="0" y="0"/>
              <a:ext cx="2709333" cy="47047"/>
            </a:xfrm>
            <a:custGeom>
              <a:avLst/>
              <a:gdLst/>
              <a:ahLst/>
              <a:cxnLst/>
              <a:rect l="l" t="t" r="r" b="b"/>
              <a:pathLst>
                <a:path w="2709333" h="47047">
                  <a:moveTo>
                    <a:pt x="0" y="0"/>
                  </a:moveTo>
                  <a:lnTo>
                    <a:pt x="2709333" y="0"/>
                  </a:lnTo>
                  <a:lnTo>
                    <a:pt x="2709333" y="47047"/>
                  </a:lnTo>
                  <a:lnTo>
                    <a:pt x="0" y="47047"/>
                  </a:lnTo>
                  <a:close/>
                </a:path>
              </a:pathLst>
            </a:custGeom>
            <a:solidFill>
              <a:srgbClr val="205CEF"/>
            </a:solidFill>
          </p:spPr>
          <p:txBody>
            <a:bodyPr/>
            <a:lstStyle/>
            <a:p>
              <a:endParaRPr lang="en-IN"/>
            </a:p>
          </p:txBody>
        </p:sp>
        <p:sp>
          <p:nvSpPr>
            <p:cNvPr id="4" name="TextBox 4"/>
            <p:cNvSpPr txBox="1"/>
            <p:nvPr/>
          </p:nvSpPr>
          <p:spPr>
            <a:xfrm>
              <a:off x="0" y="-28575"/>
              <a:ext cx="2709333" cy="75622"/>
            </a:xfrm>
            <a:prstGeom prst="rect">
              <a:avLst/>
            </a:prstGeom>
          </p:spPr>
          <p:txBody>
            <a:bodyPr lIns="50800" tIns="50800" rIns="50800" bIns="50800" rtlCol="0" anchor="ctr"/>
            <a:lstStyle/>
            <a:p>
              <a:pPr algn="ctr">
                <a:lnSpc>
                  <a:spcPts val="3249"/>
                </a:lnSpc>
              </a:pPr>
              <a:endParaRPr/>
            </a:p>
          </p:txBody>
        </p:sp>
      </p:grpSp>
      <p:graphicFrame>
        <p:nvGraphicFramePr>
          <p:cNvPr id="5" name="Table 5"/>
          <p:cNvGraphicFramePr>
            <a:graphicFrameLocks noGrp="1"/>
          </p:cNvGraphicFramePr>
          <p:nvPr/>
        </p:nvGraphicFramePr>
        <p:xfrm>
          <a:off x="9966757" y="2485592"/>
          <a:ext cx="6201952" cy="7106517"/>
        </p:xfrm>
        <a:graphic>
          <a:graphicData uri="http://schemas.openxmlformats.org/drawingml/2006/table">
            <a:tbl>
              <a:tblPr/>
              <a:tblGrid>
                <a:gridCol w="3100976">
                  <a:extLst>
                    <a:ext uri="{9D8B030D-6E8A-4147-A177-3AD203B41FA5}">
                      <a16:colId xmlns:a16="http://schemas.microsoft.com/office/drawing/2014/main" val="20000"/>
                    </a:ext>
                  </a:extLst>
                </a:gridCol>
                <a:gridCol w="3100976">
                  <a:extLst>
                    <a:ext uri="{9D8B030D-6E8A-4147-A177-3AD203B41FA5}">
                      <a16:colId xmlns:a16="http://schemas.microsoft.com/office/drawing/2014/main" val="20001"/>
                    </a:ext>
                  </a:extLst>
                </a:gridCol>
              </a:tblGrid>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Personal Characteristics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Tech-savvy</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Multitasker</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Hobbies and Interests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Fitness training</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Streaming tech podcasts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Goals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Seamless online-to-store shopping</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Find exclusive digital deals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Challenges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Delivery wait times</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Navigating busy urban stores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Needs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In-app order tracking</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Fast and flexible pickup/delivery options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Sources of Info</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Mobile app alerts</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Online reviews and influencer recommendations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5595788" y="2485592"/>
            <a:ext cx="3584818" cy="7106516"/>
            <a:chOff x="0" y="0"/>
            <a:chExt cx="1083420" cy="2147763"/>
          </a:xfrm>
        </p:grpSpPr>
        <p:sp>
          <p:nvSpPr>
            <p:cNvPr id="7" name="Freeform 7"/>
            <p:cNvSpPr/>
            <p:nvPr/>
          </p:nvSpPr>
          <p:spPr>
            <a:xfrm>
              <a:off x="0" y="0"/>
              <a:ext cx="1083420" cy="2147763"/>
            </a:xfrm>
            <a:custGeom>
              <a:avLst/>
              <a:gdLst/>
              <a:ahLst/>
              <a:cxnLst/>
              <a:rect l="l" t="t" r="r" b="b"/>
              <a:pathLst>
                <a:path w="1083420" h="2147763">
                  <a:moveTo>
                    <a:pt x="43193" y="0"/>
                  </a:moveTo>
                  <a:lnTo>
                    <a:pt x="1040227" y="0"/>
                  </a:lnTo>
                  <a:cubicBezTo>
                    <a:pt x="1051682" y="0"/>
                    <a:pt x="1062668" y="4551"/>
                    <a:pt x="1070769" y="12651"/>
                  </a:cubicBezTo>
                  <a:cubicBezTo>
                    <a:pt x="1078869" y="20751"/>
                    <a:pt x="1083420" y="31737"/>
                    <a:pt x="1083420" y="43193"/>
                  </a:cubicBezTo>
                  <a:lnTo>
                    <a:pt x="1083420" y="2104570"/>
                  </a:lnTo>
                  <a:cubicBezTo>
                    <a:pt x="1083420" y="2116026"/>
                    <a:pt x="1078869" y="2127012"/>
                    <a:pt x="1070769" y="2135112"/>
                  </a:cubicBezTo>
                  <a:cubicBezTo>
                    <a:pt x="1062668" y="2143213"/>
                    <a:pt x="1051682" y="2147763"/>
                    <a:pt x="1040227" y="2147763"/>
                  </a:cubicBezTo>
                  <a:lnTo>
                    <a:pt x="43193" y="2147763"/>
                  </a:lnTo>
                  <a:cubicBezTo>
                    <a:pt x="31737" y="2147763"/>
                    <a:pt x="20751" y="2143213"/>
                    <a:pt x="12651" y="2135112"/>
                  </a:cubicBezTo>
                  <a:cubicBezTo>
                    <a:pt x="4551" y="2127012"/>
                    <a:pt x="0" y="2116026"/>
                    <a:pt x="0" y="2104570"/>
                  </a:cubicBezTo>
                  <a:lnTo>
                    <a:pt x="0" y="43193"/>
                  </a:lnTo>
                  <a:cubicBezTo>
                    <a:pt x="0" y="31737"/>
                    <a:pt x="4551" y="20751"/>
                    <a:pt x="12651" y="12651"/>
                  </a:cubicBezTo>
                  <a:cubicBezTo>
                    <a:pt x="20751" y="4551"/>
                    <a:pt x="31737" y="0"/>
                    <a:pt x="43193" y="0"/>
                  </a:cubicBezTo>
                  <a:close/>
                </a:path>
              </a:pathLst>
            </a:custGeom>
            <a:solidFill>
              <a:srgbClr val="205CEF"/>
            </a:solidFill>
            <a:ln w="19050" cap="sq">
              <a:solidFill>
                <a:srgbClr val="205CEF"/>
              </a:solidFill>
              <a:prstDash val="solid"/>
              <a:miter/>
            </a:ln>
          </p:spPr>
          <p:txBody>
            <a:bodyPr/>
            <a:lstStyle/>
            <a:p>
              <a:endParaRPr lang="en-IN"/>
            </a:p>
          </p:txBody>
        </p:sp>
        <p:sp>
          <p:nvSpPr>
            <p:cNvPr id="8" name="TextBox 8"/>
            <p:cNvSpPr txBox="1"/>
            <p:nvPr/>
          </p:nvSpPr>
          <p:spPr>
            <a:xfrm>
              <a:off x="0" y="-38100"/>
              <a:ext cx="1083420" cy="2185863"/>
            </a:xfrm>
            <a:prstGeom prst="rect">
              <a:avLst/>
            </a:prstGeom>
          </p:spPr>
          <p:txBody>
            <a:bodyPr lIns="254000" tIns="254000" rIns="254000" bIns="254000" rtlCol="0" anchor="t"/>
            <a:lstStyle/>
            <a:p>
              <a:pPr algn="l">
                <a:lnSpc>
                  <a:spcPts val="2129"/>
                </a:lnSpc>
              </a:pPr>
              <a:r>
                <a:rPr lang="en-US" sz="1500" b="1">
                  <a:solidFill>
                    <a:srgbClr val="FFFFFF"/>
                  </a:solidFill>
                  <a:latin typeface="HK Grotesk Semi-Bold"/>
                  <a:ea typeface="HK Grotesk Semi-Bold"/>
                  <a:cs typeface="HK Grotesk Semi-Bold"/>
                  <a:sym typeface="HK Grotesk Semi-Bold"/>
                </a:rPr>
                <a:t>User Description:</a:t>
              </a:r>
            </a:p>
            <a:p>
              <a:pPr algn="l">
                <a:lnSpc>
                  <a:spcPts val="2129"/>
                </a:lnSpc>
              </a:pPr>
              <a:endParaRPr lang="en-US" sz="1500" b="1">
                <a:solidFill>
                  <a:srgbClr val="FFFFFF"/>
                </a:solidFill>
                <a:latin typeface="HK Grotesk Semi-Bold"/>
                <a:ea typeface="HK Grotesk Semi-Bold"/>
                <a:cs typeface="HK Grotesk Semi-Bold"/>
                <a:sym typeface="HK Grotesk Semi-Bold"/>
              </a:endParaRPr>
            </a:p>
            <a:p>
              <a:pPr algn="l">
                <a:lnSpc>
                  <a:spcPts val="2555"/>
                </a:lnSpc>
              </a:pPr>
              <a:r>
                <a:rPr lang="en-US" sz="1799" b="1">
                  <a:solidFill>
                    <a:srgbClr val="FFFFFF"/>
                  </a:solidFill>
                  <a:latin typeface="HK Grotesk Medium"/>
                  <a:ea typeface="HK Grotesk Medium"/>
                  <a:cs typeface="HK Grotesk Medium"/>
                  <a:sym typeface="HK Grotesk Medium"/>
                </a:rPr>
                <a:t>Kenneth is an ambitious urban millennial who embraces technology in every aspect of life. He shops regularly using Walmart’s app and website, buying groceries, electronics, and apparel. Kenneth likes to research products online before buying and often chooses faster pickup and delivery options. His primary motivation is speed, convenience, and personalized deals. </a:t>
              </a:r>
            </a:p>
            <a:p>
              <a:pPr algn="l">
                <a:lnSpc>
                  <a:spcPts val="2129"/>
                </a:lnSpc>
              </a:pPr>
              <a:endParaRPr lang="en-US" sz="1799" b="1">
                <a:solidFill>
                  <a:srgbClr val="FFFFFF"/>
                </a:solidFill>
                <a:latin typeface="HK Grotesk Medium"/>
                <a:ea typeface="HK Grotesk Medium"/>
                <a:cs typeface="HK Grotesk Medium"/>
                <a:sym typeface="HK Grotesk Medium"/>
              </a:endParaRPr>
            </a:p>
            <a:p>
              <a:pPr algn="l">
                <a:lnSpc>
                  <a:spcPts val="2555"/>
                </a:lnSpc>
              </a:pPr>
              <a:r>
                <a:rPr lang="en-US" sz="1799" b="1">
                  <a:solidFill>
                    <a:srgbClr val="FFFFFF"/>
                  </a:solidFill>
                  <a:latin typeface="HK Grotesk Medium"/>
                  <a:ea typeface="HK Grotesk Medium"/>
                  <a:cs typeface="HK Grotesk Medium"/>
                  <a:sym typeface="HK Grotesk Medium"/>
                </a:rPr>
                <a:t>“I want to get what I need quickly, with the best digital experience possible.”</a:t>
              </a:r>
            </a:p>
          </p:txBody>
        </p:sp>
      </p:grpSp>
      <p:grpSp>
        <p:nvGrpSpPr>
          <p:cNvPr id="9" name="Group 9"/>
          <p:cNvGrpSpPr/>
          <p:nvPr/>
        </p:nvGrpSpPr>
        <p:grpSpPr>
          <a:xfrm>
            <a:off x="1371457" y="6526396"/>
            <a:ext cx="3438179" cy="3438359"/>
            <a:chOff x="0" y="0"/>
            <a:chExt cx="1039102" cy="1039156"/>
          </a:xfrm>
        </p:grpSpPr>
        <p:sp>
          <p:nvSpPr>
            <p:cNvPr id="10" name="Freeform 10"/>
            <p:cNvSpPr/>
            <p:nvPr/>
          </p:nvSpPr>
          <p:spPr>
            <a:xfrm>
              <a:off x="0" y="0"/>
              <a:ext cx="1039102" cy="1039156"/>
            </a:xfrm>
            <a:custGeom>
              <a:avLst/>
              <a:gdLst/>
              <a:ahLst/>
              <a:cxnLst/>
              <a:rect l="l" t="t" r="r" b="b"/>
              <a:pathLst>
                <a:path w="1039102" h="1039156">
                  <a:moveTo>
                    <a:pt x="45035" y="0"/>
                  </a:moveTo>
                  <a:lnTo>
                    <a:pt x="994067" y="0"/>
                  </a:lnTo>
                  <a:cubicBezTo>
                    <a:pt x="1018939" y="0"/>
                    <a:pt x="1039102" y="20163"/>
                    <a:pt x="1039102" y="45035"/>
                  </a:cubicBezTo>
                  <a:lnTo>
                    <a:pt x="1039102" y="994121"/>
                  </a:lnTo>
                  <a:cubicBezTo>
                    <a:pt x="1039102" y="1018994"/>
                    <a:pt x="1018939" y="1039156"/>
                    <a:pt x="994067" y="1039156"/>
                  </a:cubicBezTo>
                  <a:lnTo>
                    <a:pt x="45035" y="1039156"/>
                  </a:lnTo>
                  <a:cubicBezTo>
                    <a:pt x="20163" y="1039156"/>
                    <a:pt x="0" y="1018994"/>
                    <a:pt x="0" y="994121"/>
                  </a:cubicBezTo>
                  <a:lnTo>
                    <a:pt x="0" y="45035"/>
                  </a:lnTo>
                  <a:cubicBezTo>
                    <a:pt x="0" y="20163"/>
                    <a:pt x="20163" y="0"/>
                    <a:pt x="45035" y="0"/>
                  </a:cubicBezTo>
                  <a:close/>
                </a:path>
              </a:pathLst>
            </a:custGeom>
            <a:solidFill>
              <a:srgbClr val="FFFFFF"/>
            </a:solidFill>
            <a:ln w="19050" cap="sq">
              <a:solidFill>
                <a:srgbClr val="000000"/>
              </a:solidFill>
              <a:prstDash val="solid"/>
              <a:miter/>
            </a:ln>
          </p:spPr>
          <p:txBody>
            <a:bodyPr/>
            <a:lstStyle/>
            <a:p>
              <a:endParaRPr lang="en-IN"/>
            </a:p>
          </p:txBody>
        </p:sp>
        <p:sp>
          <p:nvSpPr>
            <p:cNvPr id="11" name="TextBox 11"/>
            <p:cNvSpPr txBox="1"/>
            <p:nvPr/>
          </p:nvSpPr>
          <p:spPr>
            <a:xfrm>
              <a:off x="0" y="-47625"/>
              <a:ext cx="1039102" cy="1086781"/>
            </a:xfrm>
            <a:prstGeom prst="rect">
              <a:avLst/>
            </a:prstGeom>
          </p:spPr>
          <p:txBody>
            <a:bodyPr lIns="254000" tIns="254000" rIns="254000" bIns="254000" rtlCol="0" anchor="t"/>
            <a:lstStyle/>
            <a:p>
              <a:pPr algn="l">
                <a:lnSpc>
                  <a:spcPts val="2982"/>
                </a:lnSpc>
              </a:pPr>
              <a:r>
                <a:rPr lang="en-US" sz="2100" b="1">
                  <a:solidFill>
                    <a:srgbClr val="205CEF"/>
                  </a:solidFill>
                  <a:latin typeface="HK Grotesk Semi-Bold"/>
                  <a:ea typeface="HK Grotesk Semi-Bold"/>
                  <a:cs typeface="HK Grotesk Semi-Bold"/>
                  <a:sym typeface="HK Grotesk Semi-Bold"/>
                </a:rPr>
                <a:t>Name</a:t>
              </a:r>
              <a:r>
                <a:rPr lang="en-US" sz="2100" b="1">
                  <a:solidFill>
                    <a:srgbClr val="000000"/>
                  </a:solidFill>
                  <a:latin typeface="HK Grotesk Semi-Bold"/>
                  <a:ea typeface="HK Grotesk Semi-Bold"/>
                  <a:cs typeface="HK Grotesk Semi-Bold"/>
                  <a:sym typeface="HK Grotesk Semi-Bold"/>
                </a:rPr>
                <a:t>: Kenneth Banks</a:t>
              </a:r>
            </a:p>
            <a:p>
              <a:pPr algn="l">
                <a:lnSpc>
                  <a:spcPts val="2982"/>
                </a:lnSpc>
              </a:pPr>
              <a:endParaRPr lang="en-US" sz="2100" b="1">
                <a:solidFill>
                  <a:srgbClr val="000000"/>
                </a:solidFill>
                <a:latin typeface="HK Grotesk Semi-Bold"/>
                <a:ea typeface="HK Grotesk Semi-Bold"/>
                <a:cs typeface="HK Grotesk Semi-Bold"/>
                <a:sym typeface="HK Grotesk Semi-Bold"/>
              </a:endParaRPr>
            </a:p>
            <a:p>
              <a:pPr algn="l">
                <a:lnSpc>
                  <a:spcPts val="2982"/>
                </a:lnSpc>
              </a:pPr>
              <a:r>
                <a:rPr lang="en-US" sz="2100" b="1">
                  <a:solidFill>
                    <a:srgbClr val="205CEF"/>
                  </a:solidFill>
                  <a:latin typeface="HK Grotesk Semi-Bold"/>
                  <a:ea typeface="HK Grotesk Semi-Bold"/>
                  <a:cs typeface="HK Grotesk Semi-Bold"/>
                  <a:sym typeface="HK Grotesk Semi-Bold"/>
                </a:rPr>
                <a:t>Age</a:t>
              </a:r>
              <a:r>
                <a:rPr lang="en-US" sz="2100" b="1">
                  <a:solidFill>
                    <a:srgbClr val="000000"/>
                  </a:solidFill>
                  <a:latin typeface="HK Grotesk Semi-Bold"/>
                  <a:ea typeface="HK Grotesk Semi-Bold"/>
                  <a:cs typeface="HK Grotesk Semi-Bold"/>
                  <a:sym typeface="HK Grotesk Semi-Bold"/>
                </a:rPr>
                <a:t>: 25</a:t>
              </a:r>
              <a:r>
                <a:rPr lang="en-US" sz="2100" b="1">
                  <a:solidFill>
                    <a:srgbClr val="000000"/>
                  </a:solidFill>
                  <a:latin typeface="HK Grotesk Medium"/>
                  <a:ea typeface="HK Grotesk Medium"/>
                  <a:cs typeface="HK Grotesk Medium"/>
                  <a:sym typeface="HK Grotesk Medium"/>
                </a:rPr>
                <a:t> years old</a:t>
              </a:r>
            </a:p>
            <a:p>
              <a:pPr algn="l">
                <a:lnSpc>
                  <a:spcPts val="2982"/>
                </a:lnSpc>
              </a:pPr>
              <a:endParaRPr lang="en-US" sz="2100" b="1">
                <a:solidFill>
                  <a:srgbClr val="000000"/>
                </a:solidFill>
                <a:latin typeface="HK Grotesk Medium"/>
                <a:ea typeface="HK Grotesk Medium"/>
                <a:cs typeface="HK Grotesk Medium"/>
                <a:sym typeface="HK Grotesk Medium"/>
              </a:endParaRPr>
            </a:p>
            <a:p>
              <a:pPr algn="l">
                <a:lnSpc>
                  <a:spcPts val="2982"/>
                </a:lnSpc>
              </a:pPr>
              <a:r>
                <a:rPr lang="en-US" sz="2100" b="1">
                  <a:solidFill>
                    <a:srgbClr val="205CEF"/>
                  </a:solidFill>
                  <a:latin typeface="HK Grotesk Semi-Bold"/>
                  <a:ea typeface="HK Grotesk Semi-Bold"/>
                  <a:cs typeface="HK Grotesk Semi-Bold"/>
                  <a:sym typeface="HK Grotesk Semi-Bold"/>
                </a:rPr>
                <a:t>Occupation</a:t>
              </a:r>
              <a:r>
                <a:rPr lang="en-US" sz="2100" b="1">
                  <a:solidFill>
                    <a:srgbClr val="000000"/>
                  </a:solidFill>
                  <a:latin typeface="HK Grotesk Semi-Bold"/>
                  <a:ea typeface="HK Grotesk Semi-Bold"/>
                  <a:cs typeface="HK Grotesk Semi-Bold"/>
                  <a:sym typeface="HK Grotesk Semi-Bold"/>
                </a:rPr>
                <a:t>: Digital Product Manager</a:t>
              </a:r>
            </a:p>
            <a:p>
              <a:pPr algn="l">
                <a:lnSpc>
                  <a:spcPts val="2982"/>
                </a:lnSpc>
              </a:pPr>
              <a:endParaRPr lang="en-US" sz="2100" b="1">
                <a:solidFill>
                  <a:srgbClr val="000000"/>
                </a:solidFill>
                <a:latin typeface="HK Grotesk Semi-Bold"/>
                <a:ea typeface="HK Grotesk Semi-Bold"/>
                <a:cs typeface="HK Grotesk Semi-Bold"/>
                <a:sym typeface="HK Grotesk Semi-Bold"/>
              </a:endParaRPr>
            </a:p>
            <a:p>
              <a:pPr algn="l">
                <a:lnSpc>
                  <a:spcPts val="2982"/>
                </a:lnSpc>
              </a:pPr>
              <a:r>
                <a:rPr lang="en-US" sz="2100" b="1">
                  <a:solidFill>
                    <a:srgbClr val="205CEF"/>
                  </a:solidFill>
                  <a:latin typeface="HK Grotesk Semi-Bold"/>
                  <a:ea typeface="HK Grotesk Semi-Bold"/>
                  <a:cs typeface="HK Grotesk Semi-Bold"/>
                  <a:sym typeface="HK Grotesk Semi-Bold"/>
                </a:rPr>
                <a:t>Location</a:t>
              </a:r>
              <a:r>
                <a:rPr lang="en-US" sz="2100" b="1">
                  <a:solidFill>
                    <a:srgbClr val="000000"/>
                  </a:solidFill>
                  <a:latin typeface="HK Grotesk Semi-Bold"/>
                  <a:ea typeface="HK Grotesk Semi-Bold"/>
                  <a:cs typeface="HK Grotesk Semi-Bold"/>
                  <a:sym typeface="HK Grotesk Semi-Bold"/>
                </a:rPr>
                <a:t>: Urban</a:t>
              </a:r>
            </a:p>
          </p:txBody>
        </p:sp>
      </p:grpSp>
      <p:grpSp>
        <p:nvGrpSpPr>
          <p:cNvPr id="12" name="Group 12"/>
          <p:cNvGrpSpPr/>
          <p:nvPr/>
        </p:nvGrpSpPr>
        <p:grpSpPr>
          <a:xfrm>
            <a:off x="1371457" y="2485592"/>
            <a:ext cx="3438179" cy="3553258"/>
            <a:chOff x="0" y="0"/>
            <a:chExt cx="6362700" cy="6575666"/>
          </a:xfrm>
        </p:grpSpPr>
        <p:sp>
          <p:nvSpPr>
            <p:cNvPr id="13" name="Freeform 13"/>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t="-5831" b="-5831"/>
              </a:stretch>
            </a:blipFill>
          </p:spPr>
          <p:txBody>
            <a:bodyPr/>
            <a:lstStyle/>
            <a:p>
              <a:endParaRPr lang="en-IN"/>
            </a:p>
          </p:txBody>
        </p:sp>
      </p:grpSp>
      <p:pic>
        <p:nvPicPr>
          <p:cNvPr id="14" name="Picture 14"/>
          <p:cNvPicPr>
            <a:picLocks noChangeAspect="1"/>
          </p:cNvPicPr>
          <p:nvPr/>
        </p:nvPicPr>
        <p:blipFill>
          <a:blip r:embed="rId3"/>
          <a:srcRect/>
          <a:stretch>
            <a:fillRect/>
          </a:stretch>
        </p:blipFill>
        <p:spPr>
          <a:xfrm>
            <a:off x="15391286" y="4822702"/>
            <a:ext cx="2727207" cy="5226533"/>
          </a:xfrm>
          <a:prstGeom prst="rect">
            <a:avLst/>
          </a:prstGeom>
        </p:spPr>
      </p:pic>
      <p:sp>
        <p:nvSpPr>
          <p:cNvPr id="15" name="Freeform 15"/>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4"/>
            <a:stretch>
              <a:fillRect t="-11621" b="-7994"/>
            </a:stretch>
          </a:blipFill>
        </p:spPr>
        <p:txBody>
          <a:bodyPr/>
          <a:lstStyle/>
          <a:p>
            <a:endParaRPr lang="en-IN"/>
          </a:p>
        </p:txBody>
      </p:sp>
      <p:sp>
        <p:nvSpPr>
          <p:cNvPr id="16" name="TextBox 16"/>
          <p:cNvSpPr txBox="1"/>
          <p:nvPr/>
        </p:nvSpPr>
        <p:spPr>
          <a:xfrm>
            <a:off x="17610724"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id="17" name="TextBox 17"/>
          <p:cNvSpPr txBox="1"/>
          <p:nvPr/>
        </p:nvSpPr>
        <p:spPr>
          <a:xfrm>
            <a:off x="1035844" y="1019175"/>
            <a:ext cx="15719045" cy="771525"/>
          </a:xfrm>
          <a:prstGeom prst="rect">
            <a:avLst/>
          </a:prstGeom>
        </p:spPr>
        <p:txBody>
          <a:bodyPr lIns="0" tIns="0" rIns="0" bIns="0" rtlCol="0" anchor="t">
            <a:spAutoFit/>
          </a:bodyPr>
          <a:lstStyle/>
          <a:p>
            <a:pPr algn="l">
              <a:lnSpc>
                <a:spcPts val="6000"/>
              </a:lnSpc>
            </a:pPr>
            <a:r>
              <a:rPr lang="en-US" sz="5000" b="1">
                <a:solidFill>
                  <a:srgbClr val="231F20"/>
                </a:solidFill>
                <a:latin typeface="Bricolage Grotesque Bold"/>
                <a:ea typeface="Bricolage Grotesque Bold"/>
                <a:cs typeface="Bricolage Grotesque Bold"/>
                <a:sym typeface="Bricolage Grotesque Bold"/>
              </a:rPr>
              <a:t>Persona 2</a:t>
            </a:r>
            <a:r>
              <a:rPr lang="en-US" sz="5000" b="1">
                <a:solidFill>
                  <a:srgbClr val="000000"/>
                </a:solidFill>
                <a:latin typeface="Bricolage Grotesque Bold"/>
                <a:ea typeface="Bricolage Grotesque Bold"/>
                <a:cs typeface="Bricolage Grotesque Bold"/>
                <a:sym typeface="Bricolage Grotesque Bold"/>
              </a:rPr>
              <a:t> </a:t>
            </a:r>
            <a:r>
              <a:rPr lang="en-US" sz="5000" b="1">
                <a:solidFill>
                  <a:srgbClr val="0067F1"/>
                </a:solidFill>
                <a:latin typeface="Bricolage Grotesque Bold"/>
                <a:ea typeface="Bricolage Grotesque Bold"/>
                <a:cs typeface="Bricolage Grotesque Bold"/>
                <a:sym typeface="Bricolage Grotesque Bold"/>
              </a:rPr>
              <a:t>Tech-Savvy Urban Millennial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10979963"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Customer </a:t>
            </a:r>
            <a:r>
              <a:rPr lang="en-US" sz="8000" b="1">
                <a:solidFill>
                  <a:srgbClr val="287AFF"/>
                </a:solidFill>
                <a:latin typeface="Bricolage Grotesque Bold"/>
                <a:ea typeface="Bricolage Grotesque Bold"/>
                <a:cs typeface="Bricolage Grotesque Bold"/>
                <a:sym typeface="Bricolage Grotesque Bold"/>
              </a:rPr>
              <a:t>Pain Points</a:t>
            </a:r>
          </a:p>
        </p:txBody>
      </p:sp>
      <p:grpSp>
        <p:nvGrpSpPr>
          <p:cNvPr id="3" name="Group 3"/>
          <p:cNvGrpSpPr/>
          <p:nvPr/>
        </p:nvGrpSpPr>
        <p:grpSpPr>
          <a:xfrm>
            <a:off x="9355537" y="2457980"/>
            <a:ext cx="6985991" cy="6982667"/>
            <a:chOff x="0" y="0"/>
            <a:chExt cx="9314655" cy="9310223"/>
          </a:xfrm>
        </p:grpSpPr>
        <p:grpSp>
          <p:nvGrpSpPr>
            <p:cNvPr id="4" name="Group 4"/>
            <p:cNvGrpSpPr/>
            <p:nvPr/>
          </p:nvGrpSpPr>
          <p:grpSpPr>
            <a:xfrm>
              <a:off x="0" y="0"/>
              <a:ext cx="9314655" cy="1184774"/>
              <a:chOff x="0" y="0"/>
              <a:chExt cx="1495451" cy="190213"/>
            </a:xfrm>
          </p:grpSpPr>
          <p:sp>
            <p:nvSpPr>
              <p:cNvPr id="5" name="Freeform 5"/>
              <p:cNvSpPr/>
              <p:nvPr/>
            </p:nvSpPr>
            <p:spPr>
              <a:xfrm>
                <a:off x="0" y="0"/>
                <a:ext cx="1495451" cy="190213"/>
              </a:xfrm>
              <a:custGeom>
                <a:avLst/>
                <a:gdLst/>
                <a:ahLst/>
                <a:cxnLst/>
                <a:rect l="l" t="t" r="r" b="b"/>
                <a:pathLst>
                  <a:path w="1495451" h="190213">
                    <a:moveTo>
                      <a:pt x="95107" y="0"/>
                    </a:moveTo>
                    <a:lnTo>
                      <a:pt x="1400344" y="0"/>
                    </a:lnTo>
                    <a:cubicBezTo>
                      <a:pt x="1452870" y="0"/>
                      <a:pt x="1495451" y="42581"/>
                      <a:pt x="1495451" y="95107"/>
                    </a:cubicBezTo>
                    <a:lnTo>
                      <a:pt x="1495451" y="95107"/>
                    </a:lnTo>
                    <a:cubicBezTo>
                      <a:pt x="1495451" y="147633"/>
                      <a:pt x="1452870" y="190213"/>
                      <a:pt x="1400344" y="190213"/>
                    </a:cubicBezTo>
                    <a:lnTo>
                      <a:pt x="95107" y="190213"/>
                    </a:lnTo>
                    <a:cubicBezTo>
                      <a:pt x="42581" y="190213"/>
                      <a:pt x="0" y="147633"/>
                      <a:pt x="0" y="95107"/>
                    </a:cubicBezTo>
                    <a:lnTo>
                      <a:pt x="0" y="95107"/>
                    </a:lnTo>
                    <a:cubicBezTo>
                      <a:pt x="0" y="42581"/>
                      <a:pt x="42581" y="0"/>
                      <a:pt x="95107" y="0"/>
                    </a:cubicBezTo>
                    <a:close/>
                  </a:path>
                </a:pathLst>
              </a:custGeom>
              <a:solidFill>
                <a:srgbClr val="5690EF"/>
              </a:solidFill>
            </p:spPr>
            <p:txBody>
              <a:bodyPr/>
              <a:lstStyle/>
              <a:p>
                <a:endParaRPr lang="en-IN"/>
              </a:p>
            </p:txBody>
          </p:sp>
          <p:sp>
            <p:nvSpPr>
              <p:cNvPr id="6" name="TextBox 6"/>
              <p:cNvSpPr txBox="1"/>
              <p:nvPr/>
            </p:nvSpPr>
            <p:spPr>
              <a:xfrm>
                <a:off x="0" y="-38100"/>
                <a:ext cx="1495451" cy="228313"/>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299075" y="274291"/>
              <a:ext cx="8716505" cy="579041"/>
            </a:xfrm>
            <a:prstGeom prst="rect">
              <a:avLst/>
            </a:prstGeom>
          </p:spPr>
          <p:txBody>
            <a:bodyPr lIns="0" tIns="0" rIns="0" bIns="0" rtlCol="0" anchor="t">
              <a:spAutoFit/>
            </a:bodyPr>
            <a:lstStyle/>
            <a:p>
              <a:pPr algn="ctr">
                <a:lnSpc>
                  <a:spcPts val="3617"/>
                </a:lnSpc>
                <a:spcBef>
                  <a:spcPct val="0"/>
                </a:spcBef>
              </a:pPr>
              <a:r>
                <a:rPr lang="en-US" sz="2583">
                  <a:solidFill>
                    <a:srgbClr val="FFFFFF"/>
                  </a:solidFill>
                  <a:latin typeface="Inter"/>
                  <a:ea typeface="Inter"/>
                  <a:cs typeface="Inter"/>
                  <a:sym typeface="Inter"/>
                </a:rPr>
                <a:t>Unmet Needs &amp; Emotional Drivers</a:t>
              </a:r>
            </a:p>
          </p:txBody>
        </p:sp>
        <p:grpSp>
          <p:nvGrpSpPr>
            <p:cNvPr id="8" name="Group 8"/>
            <p:cNvGrpSpPr/>
            <p:nvPr/>
          </p:nvGrpSpPr>
          <p:grpSpPr>
            <a:xfrm>
              <a:off x="0" y="1457302"/>
              <a:ext cx="9314655" cy="2433938"/>
              <a:chOff x="0" y="0"/>
              <a:chExt cx="1859310" cy="485842"/>
            </a:xfrm>
          </p:grpSpPr>
          <p:sp>
            <p:nvSpPr>
              <p:cNvPr id="9" name="Freeform 9"/>
              <p:cNvSpPr/>
              <p:nvPr/>
            </p:nvSpPr>
            <p:spPr>
              <a:xfrm>
                <a:off x="0" y="0"/>
                <a:ext cx="1859310" cy="485842"/>
              </a:xfrm>
              <a:custGeom>
                <a:avLst/>
                <a:gdLst/>
                <a:ahLst/>
                <a:cxnLst/>
                <a:rect l="l" t="t" r="r" b="b"/>
                <a:pathLst>
                  <a:path w="1859310" h="485842">
                    <a:moveTo>
                      <a:pt x="136348" y="0"/>
                    </a:moveTo>
                    <a:lnTo>
                      <a:pt x="1722962" y="0"/>
                    </a:lnTo>
                    <a:cubicBezTo>
                      <a:pt x="1759124" y="0"/>
                      <a:pt x="1793804" y="14365"/>
                      <a:pt x="1819375" y="39936"/>
                    </a:cubicBezTo>
                    <a:cubicBezTo>
                      <a:pt x="1844945" y="65506"/>
                      <a:pt x="1859310" y="100187"/>
                      <a:pt x="1859310" y="136348"/>
                    </a:cubicBezTo>
                    <a:lnTo>
                      <a:pt x="1859310" y="349493"/>
                    </a:lnTo>
                    <a:cubicBezTo>
                      <a:pt x="1859310" y="385655"/>
                      <a:pt x="1844945" y="420336"/>
                      <a:pt x="1819375" y="445906"/>
                    </a:cubicBezTo>
                    <a:cubicBezTo>
                      <a:pt x="1793804" y="471476"/>
                      <a:pt x="1759124" y="485842"/>
                      <a:pt x="1722962" y="485842"/>
                    </a:cubicBezTo>
                    <a:lnTo>
                      <a:pt x="136348" y="485842"/>
                    </a:lnTo>
                    <a:cubicBezTo>
                      <a:pt x="100187" y="485842"/>
                      <a:pt x="65506" y="471476"/>
                      <a:pt x="39936" y="445906"/>
                    </a:cubicBezTo>
                    <a:cubicBezTo>
                      <a:pt x="14365" y="420336"/>
                      <a:pt x="0" y="385655"/>
                      <a:pt x="0" y="349493"/>
                    </a:cubicBezTo>
                    <a:lnTo>
                      <a:pt x="0" y="136348"/>
                    </a:lnTo>
                    <a:cubicBezTo>
                      <a:pt x="0" y="100187"/>
                      <a:pt x="14365" y="65506"/>
                      <a:pt x="39936" y="39936"/>
                    </a:cubicBezTo>
                    <a:cubicBezTo>
                      <a:pt x="65506" y="14365"/>
                      <a:pt x="100187" y="0"/>
                      <a:pt x="136348" y="0"/>
                    </a:cubicBezTo>
                    <a:close/>
                  </a:path>
                </a:pathLst>
              </a:custGeom>
              <a:solidFill>
                <a:srgbClr val="FFEFDD"/>
              </a:solidFill>
            </p:spPr>
            <p:txBody>
              <a:bodyPr/>
              <a:lstStyle/>
              <a:p>
                <a:endParaRPr lang="en-IN"/>
              </a:p>
            </p:txBody>
          </p:sp>
          <p:sp>
            <p:nvSpPr>
              <p:cNvPr id="10" name="TextBox 10"/>
              <p:cNvSpPr txBox="1"/>
              <p:nvPr/>
            </p:nvSpPr>
            <p:spPr>
              <a:xfrm>
                <a:off x="0" y="-38100"/>
                <a:ext cx="1859310" cy="523942"/>
              </a:xfrm>
              <a:prstGeom prst="rect">
                <a:avLst/>
              </a:prstGeom>
            </p:spPr>
            <p:txBody>
              <a:bodyPr lIns="39378" tIns="39378" rIns="39378" bIns="39378" rtlCol="0" anchor="ctr"/>
              <a:lstStyle/>
              <a:p>
                <a:pPr algn="ctr">
                  <a:lnSpc>
                    <a:spcPts val="2659"/>
                  </a:lnSpc>
                  <a:spcBef>
                    <a:spcPct val="0"/>
                  </a:spcBef>
                </a:pPr>
                <a:endParaRPr/>
              </a:p>
            </p:txBody>
          </p:sp>
        </p:grpSp>
        <p:sp>
          <p:nvSpPr>
            <p:cNvPr id="11" name="TextBox 11"/>
            <p:cNvSpPr txBox="1"/>
            <p:nvPr/>
          </p:nvSpPr>
          <p:spPr>
            <a:xfrm>
              <a:off x="797858" y="1918448"/>
              <a:ext cx="7718939" cy="596541"/>
            </a:xfrm>
            <a:prstGeom prst="rect">
              <a:avLst/>
            </a:prstGeom>
          </p:spPr>
          <p:txBody>
            <a:bodyPr lIns="0" tIns="0" rIns="0" bIns="0" rtlCol="0" anchor="t">
              <a:spAutoFit/>
            </a:bodyPr>
            <a:lstStyle/>
            <a:p>
              <a:pPr algn="ctr">
                <a:lnSpc>
                  <a:spcPts val="3738"/>
                </a:lnSpc>
                <a:spcBef>
                  <a:spcPct val="0"/>
                </a:spcBef>
              </a:pPr>
              <a:r>
                <a:rPr lang="en-US" sz="2670">
                  <a:solidFill>
                    <a:srgbClr val="231F20"/>
                  </a:solidFill>
                  <a:latin typeface="Bricolage Grotesque"/>
                  <a:ea typeface="Bricolage Grotesque"/>
                  <a:cs typeface="Bricolage Grotesque"/>
                  <a:sym typeface="Bricolage Grotesque"/>
                </a:rPr>
                <a:t>Evolving Customer Expectations</a:t>
              </a:r>
            </a:p>
          </p:txBody>
        </p:sp>
        <p:sp>
          <p:nvSpPr>
            <p:cNvPr id="12" name="TextBox 12"/>
            <p:cNvSpPr txBox="1"/>
            <p:nvPr/>
          </p:nvSpPr>
          <p:spPr>
            <a:xfrm>
              <a:off x="1412921" y="2599750"/>
              <a:ext cx="6488813" cy="779359"/>
            </a:xfrm>
            <a:prstGeom prst="rect">
              <a:avLst/>
            </a:prstGeom>
          </p:spPr>
          <p:txBody>
            <a:bodyPr lIns="0" tIns="0" rIns="0" bIns="0" rtlCol="0" anchor="t">
              <a:spAutoFit/>
            </a:bodyPr>
            <a:lstStyle/>
            <a:p>
              <a:pPr algn="ctr">
                <a:lnSpc>
                  <a:spcPts val="2403"/>
                </a:lnSpc>
                <a:spcBef>
                  <a:spcPct val="0"/>
                </a:spcBef>
              </a:pPr>
              <a:r>
                <a:rPr lang="en-US" sz="1716">
                  <a:solidFill>
                    <a:srgbClr val="231F20"/>
                  </a:solidFill>
                  <a:latin typeface="Inter"/>
                  <a:ea typeface="Inter"/>
                  <a:cs typeface="Inter"/>
                  <a:sym typeface="Inter"/>
                </a:rPr>
                <a:t>Customers seek faster, easier, and more personalized shopping experiences.</a:t>
              </a:r>
            </a:p>
          </p:txBody>
        </p:sp>
        <p:grpSp>
          <p:nvGrpSpPr>
            <p:cNvPr id="13" name="Group 13"/>
            <p:cNvGrpSpPr/>
            <p:nvPr/>
          </p:nvGrpSpPr>
          <p:grpSpPr>
            <a:xfrm>
              <a:off x="0" y="4163769"/>
              <a:ext cx="9314655" cy="2433938"/>
              <a:chOff x="0" y="0"/>
              <a:chExt cx="1859310" cy="485842"/>
            </a:xfrm>
          </p:grpSpPr>
          <p:sp>
            <p:nvSpPr>
              <p:cNvPr id="14" name="Freeform 14"/>
              <p:cNvSpPr/>
              <p:nvPr/>
            </p:nvSpPr>
            <p:spPr>
              <a:xfrm>
                <a:off x="0" y="0"/>
                <a:ext cx="1859310" cy="485842"/>
              </a:xfrm>
              <a:custGeom>
                <a:avLst/>
                <a:gdLst/>
                <a:ahLst/>
                <a:cxnLst/>
                <a:rect l="l" t="t" r="r" b="b"/>
                <a:pathLst>
                  <a:path w="1859310" h="485842">
                    <a:moveTo>
                      <a:pt x="136348" y="0"/>
                    </a:moveTo>
                    <a:lnTo>
                      <a:pt x="1722962" y="0"/>
                    </a:lnTo>
                    <a:cubicBezTo>
                      <a:pt x="1759124" y="0"/>
                      <a:pt x="1793804" y="14365"/>
                      <a:pt x="1819375" y="39936"/>
                    </a:cubicBezTo>
                    <a:cubicBezTo>
                      <a:pt x="1844945" y="65506"/>
                      <a:pt x="1859310" y="100187"/>
                      <a:pt x="1859310" y="136348"/>
                    </a:cubicBezTo>
                    <a:lnTo>
                      <a:pt x="1859310" y="349493"/>
                    </a:lnTo>
                    <a:cubicBezTo>
                      <a:pt x="1859310" y="385655"/>
                      <a:pt x="1844945" y="420336"/>
                      <a:pt x="1819375" y="445906"/>
                    </a:cubicBezTo>
                    <a:cubicBezTo>
                      <a:pt x="1793804" y="471476"/>
                      <a:pt x="1759124" y="485842"/>
                      <a:pt x="1722962" y="485842"/>
                    </a:cubicBezTo>
                    <a:lnTo>
                      <a:pt x="136348" y="485842"/>
                    </a:lnTo>
                    <a:cubicBezTo>
                      <a:pt x="100187" y="485842"/>
                      <a:pt x="65506" y="471476"/>
                      <a:pt x="39936" y="445906"/>
                    </a:cubicBezTo>
                    <a:cubicBezTo>
                      <a:pt x="14365" y="420336"/>
                      <a:pt x="0" y="385655"/>
                      <a:pt x="0" y="349493"/>
                    </a:cubicBezTo>
                    <a:lnTo>
                      <a:pt x="0" y="136348"/>
                    </a:lnTo>
                    <a:cubicBezTo>
                      <a:pt x="0" y="100187"/>
                      <a:pt x="14365" y="65506"/>
                      <a:pt x="39936" y="39936"/>
                    </a:cubicBezTo>
                    <a:cubicBezTo>
                      <a:pt x="65506" y="14365"/>
                      <a:pt x="100187" y="0"/>
                      <a:pt x="136348" y="0"/>
                    </a:cubicBezTo>
                    <a:close/>
                  </a:path>
                </a:pathLst>
              </a:custGeom>
              <a:solidFill>
                <a:srgbClr val="FFEFDD"/>
              </a:solidFill>
            </p:spPr>
            <p:txBody>
              <a:bodyPr/>
              <a:lstStyle/>
              <a:p>
                <a:endParaRPr lang="en-IN"/>
              </a:p>
            </p:txBody>
          </p:sp>
          <p:sp>
            <p:nvSpPr>
              <p:cNvPr id="15" name="TextBox 15"/>
              <p:cNvSpPr txBox="1"/>
              <p:nvPr/>
            </p:nvSpPr>
            <p:spPr>
              <a:xfrm>
                <a:off x="0" y="-38100"/>
                <a:ext cx="1859310" cy="523942"/>
              </a:xfrm>
              <a:prstGeom prst="rect">
                <a:avLst/>
              </a:prstGeom>
            </p:spPr>
            <p:txBody>
              <a:bodyPr lIns="39378" tIns="39378" rIns="39378" bIns="39378" rtlCol="0" anchor="ctr"/>
              <a:lstStyle/>
              <a:p>
                <a:pPr algn="ctr">
                  <a:lnSpc>
                    <a:spcPts val="2659"/>
                  </a:lnSpc>
                  <a:spcBef>
                    <a:spcPct val="0"/>
                  </a:spcBef>
                </a:pPr>
                <a:endParaRPr/>
              </a:p>
            </p:txBody>
          </p:sp>
        </p:grpSp>
        <p:sp>
          <p:nvSpPr>
            <p:cNvPr id="16" name="TextBox 16"/>
            <p:cNvSpPr txBox="1"/>
            <p:nvPr/>
          </p:nvSpPr>
          <p:spPr>
            <a:xfrm>
              <a:off x="797858" y="4622655"/>
              <a:ext cx="7718939" cy="596541"/>
            </a:xfrm>
            <a:prstGeom prst="rect">
              <a:avLst/>
            </a:prstGeom>
          </p:spPr>
          <p:txBody>
            <a:bodyPr lIns="0" tIns="0" rIns="0" bIns="0" rtlCol="0" anchor="t">
              <a:spAutoFit/>
            </a:bodyPr>
            <a:lstStyle/>
            <a:p>
              <a:pPr algn="ctr">
                <a:lnSpc>
                  <a:spcPts val="3738"/>
                </a:lnSpc>
                <a:spcBef>
                  <a:spcPct val="0"/>
                </a:spcBef>
              </a:pPr>
              <a:r>
                <a:rPr lang="en-US" sz="2670">
                  <a:solidFill>
                    <a:srgbClr val="231F20"/>
                  </a:solidFill>
                  <a:latin typeface="Bricolage Grotesque"/>
                  <a:ea typeface="Bricolage Grotesque"/>
                  <a:cs typeface="Bricolage Grotesque"/>
                  <a:sym typeface="Bricolage Grotesque"/>
                </a:rPr>
                <a:t>Discount strategies</a:t>
              </a:r>
            </a:p>
          </p:txBody>
        </p:sp>
        <p:sp>
          <p:nvSpPr>
            <p:cNvPr id="17" name="TextBox 17"/>
            <p:cNvSpPr txBox="1"/>
            <p:nvPr/>
          </p:nvSpPr>
          <p:spPr>
            <a:xfrm>
              <a:off x="1071674" y="5302123"/>
              <a:ext cx="7171306" cy="779359"/>
            </a:xfrm>
            <a:prstGeom prst="rect">
              <a:avLst/>
            </a:prstGeom>
          </p:spPr>
          <p:txBody>
            <a:bodyPr lIns="0" tIns="0" rIns="0" bIns="0" rtlCol="0" anchor="t">
              <a:spAutoFit/>
            </a:bodyPr>
            <a:lstStyle/>
            <a:p>
              <a:pPr algn="ctr">
                <a:lnSpc>
                  <a:spcPts val="2403"/>
                </a:lnSpc>
                <a:spcBef>
                  <a:spcPct val="0"/>
                </a:spcBef>
              </a:pPr>
              <a:r>
                <a:rPr lang="en-US" sz="1716">
                  <a:solidFill>
                    <a:srgbClr val="231F20"/>
                  </a:solidFill>
                  <a:latin typeface="Inter"/>
                  <a:ea typeface="Inter"/>
                  <a:cs typeface="Inter"/>
                  <a:sym typeface="Inter"/>
                </a:rPr>
                <a:t>Need for reliability and real-time transparency in orders and delivery.</a:t>
              </a:r>
            </a:p>
          </p:txBody>
        </p:sp>
        <p:grpSp>
          <p:nvGrpSpPr>
            <p:cNvPr id="18" name="Group 18"/>
            <p:cNvGrpSpPr/>
            <p:nvPr/>
          </p:nvGrpSpPr>
          <p:grpSpPr>
            <a:xfrm>
              <a:off x="0" y="6876285"/>
              <a:ext cx="9314655" cy="2433938"/>
              <a:chOff x="0" y="0"/>
              <a:chExt cx="1859310" cy="485842"/>
            </a:xfrm>
          </p:grpSpPr>
          <p:sp>
            <p:nvSpPr>
              <p:cNvPr id="19" name="Freeform 19"/>
              <p:cNvSpPr/>
              <p:nvPr/>
            </p:nvSpPr>
            <p:spPr>
              <a:xfrm>
                <a:off x="0" y="0"/>
                <a:ext cx="1859310" cy="485842"/>
              </a:xfrm>
              <a:custGeom>
                <a:avLst/>
                <a:gdLst/>
                <a:ahLst/>
                <a:cxnLst/>
                <a:rect l="l" t="t" r="r" b="b"/>
                <a:pathLst>
                  <a:path w="1859310" h="485842">
                    <a:moveTo>
                      <a:pt x="136348" y="0"/>
                    </a:moveTo>
                    <a:lnTo>
                      <a:pt x="1722962" y="0"/>
                    </a:lnTo>
                    <a:cubicBezTo>
                      <a:pt x="1759124" y="0"/>
                      <a:pt x="1793804" y="14365"/>
                      <a:pt x="1819375" y="39936"/>
                    </a:cubicBezTo>
                    <a:cubicBezTo>
                      <a:pt x="1844945" y="65506"/>
                      <a:pt x="1859310" y="100187"/>
                      <a:pt x="1859310" y="136348"/>
                    </a:cubicBezTo>
                    <a:lnTo>
                      <a:pt x="1859310" y="349493"/>
                    </a:lnTo>
                    <a:cubicBezTo>
                      <a:pt x="1859310" y="385655"/>
                      <a:pt x="1844945" y="420336"/>
                      <a:pt x="1819375" y="445906"/>
                    </a:cubicBezTo>
                    <a:cubicBezTo>
                      <a:pt x="1793804" y="471476"/>
                      <a:pt x="1759124" y="485842"/>
                      <a:pt x="1722962" y="485842"/>
                    </a:cubicBezTo>
                    <a:lnTo>
                      <a:pt x="136348" y="485842"/>
                    </a:lnTo>
                    <a:cubicBezTo>
                      <a:pt x="100187" y="485842"/>
                      <a:pt x="65506" y="471476"/>
                      <a:pt x="39936" y="445906"/>
                    </a:cubicBezTo>
                    <a:cubicBezTo>
                      <a:pt x="14365" y="420336"/>
                      <a:pt x="0" y="385655"/>
                      <a:pt x="0" y="349493"/>
                    </a:cubicBezTo>
                    <a:lnTo>
                      <a:pt x="0" y="136348"/>
                    </a:lnTo>
                    <a:cubicBezTo>
                      <a:pt x="0" y="100187"/>
                      <a:pt x="14365" y="65506"/>
                      <a:pt x="39936" y="39936"/>
                    </a:cubicBezTo>
                    <a:cubicBezTo>
                      <a:pt x="65506" y="14365"/>
                      <a:pt x="100187" y="0"/>
                      <a:pt x="136348" y="0"/>
                    </a:cubicBezTo>
                    <a:close/>
                  </a:path>
                </a:pathLst>
              </a:custGeom>
              <a:solidFill>
                <a:srgbClr val="FFEFDD"/>
              </a:solidFill>
            </p:spPr>
            <p:txBody>
              <a:bodyPr/>
              <a:lstStyle/>
              <a:p>
                <a:endParaRPr lang="en-IN"/>
              </a:p>
            </p:txBody>
          </p:sp>
          <p:sp>
            <p:nvSpPr>
              <p:cNvPr id="20" name="TextBox 20"/>
              <p:cNvSpPr txBox="1"/>
              <p:nvPr/>
            </p:nvSpPr>
            <p:spPr>
              <a:xfrm>
                <a:off x="0" y="-38100"/>
                <a:ext cx="1859310" cy="523942"/>
              </a:xfrm>
              <a:prstGeom prst="rect">
                <a:avLst/>
              </a:prstGeom>
            </p:spPr>
            <p:txBody>
              <a:bodyPr lIns="39378" tIns="39378" rIns="39378" bIns="39378" rtlCol="0" anchor="ctr"/>
              <a:lstStyle/>
              <a:p>
                <a:pPr algn="ctr">
                  <a:lnSpc>
                    <a:spcPts val="2659"/>
                  </a:lnSpc>
                  <a:spcBef>
                    <a:spcPct val="0"/>
                  </a:spcBef>
                </a:pPr>
                <a:endParaRPr/>
              </a:p>
            </p:txBody>
          </p:sp>
        </p:grpSp>
        <p:sp>
          <p:nvSpPr>
            <p:cNvPr id="21" name="TextBox 21"/>
            <p:cNvSpPr txBox="1"/>
            <p:nvPr/>
          </p:nvSpPr>
          <p:spPr>
            <a:xfrm>
              <a:off x="797858" y="7335171"/>
              <a:ext cx="7718939" cy="596541"/>
            </a:xfrm>
            <a:prstGeom prst="rect">
              <a:avLst/>
            </a:prstGeom>
          </p:spPr>
          <p:txBody>
            <a:bodyPr lIns="0" tIns="0" rIns="0" bIns="0" rtlCol="0" anchor="t">
              <a:spAutoFit/>
            </a:bodyPr>
            <a:lstStyle/>
            <a:p>
              <a:pPr algn="ctr">
                <a:lnSpc>
                  <a:spcPts val="3738"/>
                </a:lnSpc>
                <a:spcBef>
                  <a:spcPct val="0"/>
                </a:spcBef>
              </a:pPr>
              <a:r>
                <a:rPr lang="en-US" sz="2670">
                  <a:solidFill>
                    <a:srgbClr val="231F20"/>
                  </a:solidFill>
                  <a:latin typeface="Bricolage Grotesque"/>
                  <a:ea typeface="Bricolage Grotesque"/>
                  <a:cs typeface="Bricolage Grotesque"/>
                  <a:sym typeface="Bricolage Grotesque"/>
                </a:rPr>
                <a:t>Effectiveness of loyalty programs</a:t>
              </a:r>
            </a:p>
          </p:txBody>
        </p:sp>
        <p:sp>
          <p:nvSpPr>
            <p:cNvPr id="22" name="TextBox 22"/>
            <p:cNvSpPr txBox="1"/>
            <p:nvPr/>
          </p:nvSpPr>
          <p:spPr>
            <a:xfrm>
              <a:off x="1071674" y="8014638"/>
              <a:ext cx="7171306" cy="779359"/>
            </a:xfrm>
            <a:prstGeom prst="rect">
              <a:avLst/>
            </a:prstGeom>
          </p:spPr>
          <p:txBody>
            <a:bodyPr lIns="0" tIns="0" rIns="0" bIns="0" rtlCol="0" anchor="t">
              <a:spAutoFit/>
            </a:bodyPr>
            <a:lstStyle/>
            <a:p>
              <a:pPr algn="ctr">
                <a:lnSpc>
                  <a:spcPts val="2403"/>
                </a:lnSpc>
                <a:spcBef>
                  <a:spcPct val="0"/>
                </a:spcBef>
              </a:pPr>
              <a:r>
                <a:rPr lang="en-US" sz="1716">
                  <a:solidFill>
                    <a:srgbClr val="231F20"/>
                  </a:solidFill>
                  <a:latin typeface="Inter"/>
                  <a:ea typeface="Inter"/>
                  <a:cs typeface="Inter"/>
                  <a:sym typeface="Inter"/>
                </a:rPr>
                <a:t>Desire for a loyalty program that builds emotional connection, not just savings.</a:t>
              </a:r>
            </a:p>
          </p:txBody>
        </p:sp>
      </p:grpSp>
      <p:sp>
        <p:nvSpPr>
          <p:cNvPr id="23" name="Freeform 23"/>
          <p:cNvSpPr/>
          <p:nvPr/>
        </p:nvSpPr>
        <p:spPr>
          <a:xfrm>
            <a:off x="1763233" y="2457980"/>
            <a:ext cx="6669339" cy="6982667"/>
          </a:xfrm>
          <a:custGeom>
            <a:avLst/>
            <a:gdLst/>
            <a:ahLst/>
            <a:cxnLst/>
            <a:rect l="l" t="t" r="r" b="b"/>
            <a:pathLst>
              <a:path w="6669339" h="6982667">
                <a:moveTo>
                  <a:pt x="0" y="0"/>
                </a:moveTo>
                <a:lnTo>
                  <a:pt x="6669340" y="0"/>
                </a:lnTo>
                <a:lnTo>
                  <a:pt x="6669340" y="6982667"/>
                </a:lnTo>
                <a:lnTo>
                  <a:pt x="0" y="6982667"/>
                </a:lnTo>
                <a:lnTo>
                  <a:pt x="0" y="0"/>
                </a:lnTo>
                <a:close/>
              </a:path>
            </a:pathLst>
          </a:custGeom>
          <a:blipFill>
            <a:blip r:embed="rId2"/>
            <a:stretch>
              <a:fillRect l="-1686" t="-2078" r="-5187"/>
            </a:stretch>
          </a:blipFill>
        </p:spPr>
        <p:txBody>
          <a:bodyPr/>
          <a:lstStyle/>
          <a:p>
            <a:endParaRPr lang="en-IN"/>
          </a:p>
        </p:txBody>
      </p:sp>
      <p:sp>
        <p:nvSpPr>
          <p:cNvPr id="24" name="TextBox 24"/>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9</a:t>
            </a:r>
          </a:p>
        </p:txBody>
      </p:sp>
      <p:sp>
        <p:nvSpPr>
          <p:cNvPr id="25" name="Freeform 25"/>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2113</Words>
  <Application>Microsoft Macintosh PowerPoint</Application>
  <PresentationFormat>Custom</PresentationFormat>
  <Paragraphs>267</Paragraphs>
  <Slides>18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vt:i4>
      </vt:variant>
    </vt:vector>
  </HeadingPairs>
  <TitlesOfParts>
    <vt:vector size="34" baseType="lpstr">
      <vt:lpstr>HK Grotesk Semi-Bold</vt:lpstr>
      <vt:lpstr>Bricolage Grotesque</vt:lpstr>
      <vt:lpstr>TT Norms Bold</vt:lpstr>
      <vt:lpstr>Helvetica World</vt:lpstr>
      <vt:lpstr>Canva Sans</vt:lpstr>
      <vt:lpstr>TT Norms</vt:lpstr>
      <vt:lpstr>Calibri</vt:lpstr>
      <vt:lpstr>Fira Sans Medium</vt:lpstr>
      <vt:lpstr>DM Sans Bold</vt:lpstr>
      <vt:lpstr>Inter Bold</vt:lpstr>
      <vt:lpstr>Fira Sans</vt:lpstr>
      <vt:lpstr>Bricolage Grotesque Bold</vt:lpstr>
      <vt:lpstr>Arial</vt:lpstr>
      <vt:lpstr>HK Grotesk Medium</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Analysis_Team 6</dc:title>
  <cp:lastModifiedBy>Deriya, Vraj</cp:lastModifiedBy>
  <cp:revision>3</cp:revision>
  <dcterms:created xsi:type="dcterms:W3CDTF">2006-08-16T00:00:00Z</dcterms:created>
  <dcterms:modified xsi:type="dcterms:W3CDTF">2025-12-17T16:39:47Z</dcterms:modified>
  <dc:identifier>DAG3BKrlB9s</dc:identifier>
</cp:coreProperties>
</file>